
<file path=[Content_Types].xml><?xml version="1.0" encoding="utf-8"?>
<Types xmlns="http://schemas.openxmlformats.org/package/2006/content-types">
  <Default Extension="xml" ContentType="application/xml"/>
  <Default Extension="jpeg" ContentType="image/jpeg"/>
  <Default Extension="jpg" ContentType="image/jpeg"/>
  <Default Extension="m4v" ContentType="video/unknown"/>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7.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9.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notesSlides/notesSlide20.xml" ContentType="application/vnd.openxmlformats-officedocument.presentationml.notesSlide+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21.xml" ContentType="application/vnd.openxmlformats-officedocument.presentationml.notesSlide+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46.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notesSlides/notesSlide26.xml" ContentType="application/vnd.openxmlformats-officedocument.presentationml.notesSlide+xml"/>
  <Override PartName="/ppt/tags/tag50.xml" ContentType="application/vnd.openxmlformats-officedocument.presentationml.tags+xml"/>
  <Override PartName="/ppt/tags/tag51.xml" ContentType="application/vnd.openxmlformats-officedocument.presentationml.tags+xml"/>
  <Override PartName="/ppt/notesSlides/notesSlide27.xml" ContentType="application/vnd.openxmlformats-officedocument.presentationml.notesSlide+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notesSlides/notesSlide28.xml" ContentType="application/vnd.openxmlformats-officedocument.presentationml.notesSlide+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4"/>
  </p:notesMasterIdLst>
  <p:handoutMasterIdLst>
    <p:handoutMasterId r:id="rId35"/>
  </p:handoutMasterIdLst>
  <p:sldIdLst>
    <p:sldId id="259" r:id="rId2"/>
    <p:sldId id="304" r:id="rId3"/>
    <p:sldId id="292" r:id="rId4"/>
    <p:sldId id="309" r:id="rId5"/>
    <p:sldId id="293" r:id="rId6"/>
    <p:sldId id="287" r:id="rId7"/>
    <p:sldId id="307" r:id="rId8"/>
    <p:sldId id="274" r:id="rId9"/>
    <p:sldId id="316" r:id="rId10"/>
    <p:sldId id="298" r:id="rId11"/>
    <p:sldId id="317" r:id="rId12"/>
    <p:sldId id="318" r:id="rId13"/>
    <p:sldId id="312" r:id="rId14"/>
    <p:sldId id="319" r:id="rId15"/>
    <p:sldId id="320" r:id="rId16"/>
    <p:sldId id="321" r:id="rId17"/>
    <p:sldId id="314" r:id="rId18"/>
    <p:sldId id="313" r:id="rId19"/>
    <p:sldId id="324" r:id="rId20"/>
    <p:sldId id="315" r:id="rId21"/>
    <p:sldId id="325" r:id="rId22"/>
    <p:sldId id="305" r:id="rId23"/>
    <p:sldId id="326" r:id="rId24"/>
    <p:sldId id="269" r:id="rId25"/>
    <p:sldId id="327" r:id="rId26"/>
    <p:sldId id="286" r:id="rId27"/>
    <p:sldId id="299" r:id="rId28"/>
    <p:sldId id="300" r:id="rId29"/>
    <p:sldId id="275" r:id="rId30"/>
    <p:sldId id="277" r:id="rId31"/>
    <p:sldId id="276" r:id="rId32"/>
    <p:sldId id="303" r:id="rId33"/>
  </p:sldIdLst>
  <p:sldSz cx="9144000" cy="5715000" type="screen16x10"/>
  <p:notesSz cx="6858000" cy="9144000"/>
  <p:defaultTextStyle>
    <a:defPPr>
      <a:defRPr lang="en-US"/>
    </a:defPPr>
    <a:lvl1pPr algn="l" rtl="0" fontAlgn="base">
      <a:spcBef>
        <a:spcPct val="0"/>
      </a:spcBef>
      <a:spcAft>
        <a:spcPct val="0"/>
      </a:spcAft>
      <a:defRPr kern="1200">
        <a:solidFill>
          <a:schemeClr val="tx1"/>
        </a:solidFill>
        <a:latin typeface="Calibri" charset="0"/>
        <a:ea typeface="ＭＳ Ｐゴシック" charset="0"/>
        <a:cs typeface="ＭＳ Ｐゴシック" charset="0"/>
      </a:defRPr>
    </a:lvl1pPr>
    <a:lvl2pPr marL="457200" algn="l" rtl="0" fontAlgn="base">
      <a:spcBef>
        <a:spcPct val="0"/>
      </a:spcBef>
      <a:spcAft>
        <a:spcPct val="0"/>
      </a:spcAft>
      <a:defRPr kern="1200">
        <a:solidFill>
          <a:schemeClr val="tx1"/>
        </a:solidFill>
        <a:latin typeface="Calibri" charset="0"/>
        <a:ea typeface="ＭＳ Ｐゴシック" charset="0"/>
        <a:cs typeface="ＭＳ Ｐゴシック" charset="0"/>
      </a:defRPr>
    </a:lvl2pPr>
    <a:lvl3pPr marL="914400" algn="l" rtl="0" fontAlgn="base">
      <a:spcBef>
        <a:spcPct val="0"/>
      </a:spcBef>
      <a:spcAft>
        <a:spcPct val="0"/>
      </a:spcAft>
      <a:defRPr kern="1200">
        <a:solidFill>
          <a:schemeClr val="tx1"/>
        </a:solidFill>
        <a:latin typeface="Calibri" charset="0"/>
        <a:ea typeface="ＭＳ Ｐゴシック" charset="0"/>
        <a:cs typeface="ＭＳ Ｐゴシック" charset="0"/>
      </a:defRPr>
    </a:lvl3pPr>
    <a:lvl4pPr marL="1371600" algn="l" rtl="0" fontAlgn="base">
      <a:spcBef>
        <a:spcPct val="0"/>
      </a:spcBef>
      <a:spcAft>
        <a:spcPct val="0"/>
      </a:spcAft>
      <a:defRPr kern="1200">
        <a:solidFill>
          <a:schemeClr val="tx1"/>
        </a:solidFill>
        <a:latin typeface="Calibri" charset="0"/>
        <a:ea typeface="ＭＳ Ｐゴシック" charset="0"/>
        <a:cs typeface="ＭＳ Ｐゴシック" charset="0"/>
      </a:defRPr>
    </a:lvl4pPr>
    <a:lvl5pPr marL="1828800" algn="l" rtl="0" fontAlgn="base">
      <a:spcBef>
        <a:spcPct val="0"/>
      </a:spcBef>
      <a:spcAft>
        <a:spcPct val="0"/>
      </a:spcAft>
      <a:defRPr kern="1200">
        <a:solidFill>
          <a:schemeClr val="tx1"/>
        </a:solidFill>
        <a:latin typeface="Calibri" charset="0"/>
        <a:ea typeface="ＭＳ Ｐゴシック" charset="0"/>
        <a:cs typeface="ＭＳ Ｐゴシック" charset="0"/>
      </a:defRPr>
    </a:lvl5pPr>
    <a:lvl6pPr marL="2286000" algn="l" defTabSz="457200" rtl="0" eaLnBrk="1" latinLnBrk="0" hangingPunct="1">
      <a:defRPr kern="1200">
        <a:solidFill>
          <a:schemeClr val="tx1"/>
        </a:solidFill>
        <a:latin typeface="Calibri" charset="0"/>
        <a:ea typeface="ＭＳ Ｐゴシック" charset="0"/>
        <a:cs typeface="ＭＳ Ｐゴシック" charset="0"/>
      </a:defRPr>
    </a:lvl6pPr>
    <a:lvl7pPr marL="2743200" algn="l" defTabSz="457200" rtl="0" eaLnBrk="1" latinLnBrk="0" hangingPunct="1">
      <a:defRPr kern="1200">
        <a:solidFill>
          <a:schemeClr val="tx1"/>
        </a:solidFill>
        <a:latin typeface="Calibri" charset="0"/>
        <a:ea typeface="ＭＳ Ｐゴシック" charset="0"/>
        <a:cs typeface="ＭＳ Ｐゴシック" charset="0"/>
      </a:defRPr>
    </a:lvl7pPr>
    <a:lvl8pPr marL="3200400" algn="l" defTabSz="457200" rtl="0" eaLnBrk="1" latinLnBrk="0" hangingPunct="1">
      <a:defRPr kern="1200">
        <a:solidFill>
          <a:schemeClr val="tx1"/>
        </a:solidFill>
        <a:latin typeface="Calibri" charset="0"/>
        <a:ea typeface="ＭＳ Ｐゴシック" charset="0"/>
        <a:cs typeface="ＭＳ Ｐゴシック" charset="0"/>
      </a:defRPr>
    </a:lvl8pPr>
    <a:lvl9pPr marL="3657600" algn="l" defTabSz="457200" rtl="0" eaLnBrk="1" latinLnBrk="0" hangingPunct="1">
      <a:defRPr kern="1200">
        <a:solidFill>
          <a:schemeClr val="tx1"/>
        </a:solidFill>
        <a:latin typeface="Calibri" charset="0"/>
        <a:ea typeface="ＭＳ Ｐゴシック" charset="0"/>
        <a:cs typeface="ＭＳ Ｐゴシック"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scaleToFitPaper="1" frameSlides="1"/>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DD01"/>
    <a:srgbClr val="981A5C"/>
    <a:srgbClr val="009ED6"/>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25" d="100"/>
          <a:sy n="125" d="100"/>
        </p:scale>
        <p:origin x="-104" y="-1288"/>
      </p:cViewPr>
      <p:guideLst>
        <p:guide orient="horz" pos="1800"/>
        <p:guide pos="2880"/>
      </p:guideLst>
    </p:cSldViewPr>
  </p:slideViewPr>
  <p:notesTextViewPr>
    <p:cViewPr>
      <p:scale>
        <a:sx n="100" d="100"/>
        <a:sy n="100" d="100"/>
      </p:scale>
      <p:origin x="0" y="240"/>
    </p:cViewPr>
  </p:notesTextViewPr>
  <p:sorterViewPr>
    <p:cViewPr>
      <p:scale>
        <a:sx n="154" d="100"/>
        <a:sy n="154" d="100"/>
      </p:scale>
      <p:origin x="0" y="0"/>
    </p:cViewPr>
  </p:sorterViewPr>
  <p:notesViewPr>
    <p:cSldViewPr>
      <p:cViewPr varScale="1">
        <p:scale>
          <a:sx n="83" d="100"/>
          <a:sy n="83" d="100"/>
        </p:scale>
        <p:origin x="-3144"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notesMaster" Target="notesMasters/notesMaster1.xml"/><Relationship Id="rId35" Type="http://schemas.openxmlformats.org/officeDocument/2006/relationships/handoutMaster" Target="handoutMasters/handoutMaster1.xml"/><Relationship Id="rId36" Type="http://schemas.openxmlformats.org/officeDocument/2006/relationships/printerSettings" Target="printerSettings/printerSettings1.bin"/><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presProps" Target="presProps.xml"/><Relationship Id="rId38" Type="http://schemas.openxmlformats.org/officeDocument/2006/relationships/viewProps" Target="viewProps.xml"/><Relationship Id="rId39" Type="http://schemas.openxmlformats.org/officeDocument/2006/relationships/theme" Target="theme/theme1.xml"/><Relationship Id="rId4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FEADD9-F67D-41F5-BA4C-3C84956E7F46}" type="doc">
      <dgm:prSet loTypeId="urn:microsoft.com/office/officeart/2005/8/layout/vList5" loCatId="list" qsTypeId="urn:microsoft.com/office/officeart/2005/8/quickstyle/simple5" qsCatId="simple" csTypeId="urn:microsoft.com/office/officeart/2005/8/colors/colorful3" csCatId="colorful" phldr="1"/>
      <dgm:spPr/>
      <dgm:t>
        <a:bodyPr/>
        <a:lstStyle/>
        <a:p>
          <a:endParaRPr lang="en-US"/>
        </a:p>
      </dgm:t>
    </dgm:pt>
    <dgm:pt modelId="{74EE5CD8-078F-4590-BF9C-A341A294A016}">
      <dgm:prSet phldrT="[Text]" custT="1"/>
      <dgm:spPr/>
      <dgm:t>
        <a:bodyPr anchor="ctr"/>
        <a:lstStyle/>
        <a:p>
          <a:pPr algn="l"/>
          <a:r>
            <a:rPr lang="en-US" sz="2800" dirty="0" smtClean="0"/>
            <a:t>1. How did I get here?</a:t>
          </a:r>
          <a:endParaRPr lang="en-US" sz="2800" dirty="0"/>
        </a:p>
      </dgm:t>
    </dgm:pt>
    <dgm:pt modelId="{BB568D76-3363-43D3-B00C-3359A643216C}" type="parTrans" cxnId="{F40F9561-0D4C-44CF-91EF-A92B1DBDE44B}">
      <dgm:prSet/>
      <dgm:spPr/>
      <dgm:t>
        <a:bodyPr/>
        <a:lstStyle/>
        <a:p>
          <a:pPr algn="l"/>
          <a:endParaRPr lang="en-US" sz="3200"/>
        </a:p>
      </dgm:t>
    </dgm:pt>
    <dgm:pt modelId="{CF9FB981-E6ED-4440-AC98-4E4E2ABA2C55}" type="sibTrans" cxnId="{F40F9561-0D4C-44CF-91EF-A92B1DBDE44B}">
      <dgm:prSet/>
      <dgm:spPr/>
      <dgm:t>
        <a:bodyPr/>
        <a:lstStyle/>
        <a:p>
          <a:pPr algn="l"/>
          <a:endParaRPr lang="en-US" sz="3200"/>
        </a:p>
      </dgm:t>
    </dgm:pt>
    <dgm:pt modelId="{AA046201-5C4D-445E-BF0B-5C6D2B0A1945}">
      <dgm:prSet phldrT="[Text]" custT="1"/>
      <dgm:spPr/>
      <dgm:t>
        <a:bodyPr/>
        <a:lstStyle/>
        <a:p>
          <a:pPr algn="l"/>
          <a:r>
            <a:rPr lang="en-US" sz="2800" dirty="0" smtClean="0"/>
            <a:t>2. Journalism yesterday and today</a:t>
          </a:r>
          <a:endParaRPr lang="en-US" sz="2800" dirty="0"/>
        </a:p>
      </dgm:t>
    </dgm:pt>
    <dgm:pt modelId="{FE92FC33-5E0F-4302-9E80-A69E8ACDDE56}" type="parTrans" cxnId="{B8AF1086-D7BE-446F-9133-738B599E9A7D}">
      <dgm:prSet/>
      <dgm:spPr/>
      <dgm:t>
        <a:bodyPr/>
        <a:lstStyle/>
        <a:p>
          <a:pPr algn="l"/>
          <a:endParaRPr lang="en-US" sz="3200"/>
        </a:p>
      </dgm:t>
    </dgm:pt>
    <dgm:pt modelId="{40767EFF-7D52-4469-ACEE-7D28E67337E2}" type="sibTrans" cxnId="{B8AF1086-D7BE-446F-9133-738B599E9A7D}">
      <dgm:prSet/>
      <dgm:spPr/>
      <dgm:t>
        <a:bodyPr/>
        <a:lstStyle/>
        <a:p>
          <a:pPr algn="l"/>
          <a:endParaRPr lang="en-US" sz="3200"/>
        </a:p>
      </dgm:t>
    </dgm:pt>
    <dgm:pt modelId="{D1776C8F-2B10-4075-8DF7-7F65AB725ED5}">
      <dgm:prSet phldrT="[Text]" custT="1"/>
      <dgm:spPr/>
      <dgm:t>
        <a:bodyPr/>
        <a:lstStyle/>
        <a:p>
          <a:pPr algn="l"/>
          <a:r>
            <a:rPr lang="en-US" sz="2800" dirty="0" smtClean="0"/>
            <a:t>3. Be Careful: </a:t>
          </a:r>
        </a:p>
        <a:p>
          <a:pPr algn="l"/>
          <a:r>
            <a:rPr lang="en-US" sz="2800" dirty="0" smtClean="0"/>
            <a:t>       How you write and</a:t>
          </a:r>
        </a:p>
        <a:p>
          <a:pPr algn="l"/>
          <a:r>
            <a:rPr lang="en-US" sz="2800" dirty="0" smtClean="0"/>
            <a:t>       How you read   </a:t>
          </a:r>
          <a:endParaRPr lang="en-US" sz="2800" dirty="0"/>
        </a:p>
      </dgm:t>
    </dgm:pt>
    <dgm:pt modelId="{7291E740-3E17-41B3-99D3-1D67AE37CC3F}" type="parTrans" cxnId="{7077B78D-FCDC-4519-8416-DC357ACD5043}">
      <dgm:prSet/>
      <dgm:spPr/>
      <dgm:t>
        <a:bodyPr/>
        <a:lstStyle/>
        <a:p>
          <a:pPr algn="l"/>
          <a:endParaRPr lang="en-US" sz="3200"/>
        </a:p>
      </dgm:t>
    </dgm:pt>
    <dgm:pt modelId="{88B75C29-8054-417D-BCE3-878A55118F6D}" type="sibTrans" cxnId="{7077B78D-FCDC-4519-8416-DC357ACD5043}">
      <dgm:prSet/>
      <dgm:spPr/>
      <dgm:t>
        <a:bodyPr/>
        <a:lstStyle/>
        <a:p>
          <a:pPr algn="l"/>
          <a:endParaRPr lang="en-US" sz="3200"/>
        </a:p>
      </dgm:t>
    </dgm:pt>
    <dgm:pt modelId="{FD7613B2-D9C2-0444-8759-4E3CF7390AAE}">
      <dgm:prSet phldrT="[Text]" custT="1"/>
      <dgm:spPr/>
      <dgm:t>
        <a:bodyPr/>
        <a:lstStyle/>
        <a:p>
          <a:pPr algn="l"/>
          <a:r>
            <a:rPr lang="en-US" sz="2400" dirty="0" smtClean="0"/>
            <a:t>4. Discussion</a:t>
          </a:r>
          <a:endParaRPr lang="en-US" sz="2400" dirty="0"/>
        </a:p>
      </dgm:t>
    </dgm:pt>
    <dgm:pt modelId="{52E3122B-FA04-A540-81F7-88837D3349B2}" type="parTrans" cxnId="{089A1E98-671C-0242-B69D-FA351450DAE3}">
      <dgm:prSet/>
      <dgm:spPr/>
      <dgm:t>
        <a:bodyPr/>
        <a:lstStyle/>
        <a:p>
          <a:pPr algn="l"/>
          <a:endParaRPr lang="en-US"/>
        </a:p>
      </dgm:t>
    </dgm:pt>
    <dgm:pt modelId="{0149F2CB-CF17-9C4B-953C-39E1F9E021D8}" type="sibTrans" cxnId="{089A1E98-671C-0242-B69D-FA351450DAE3}">
      <dgm:prSet/>
      <dgm:spPr/>
      <dgm:t>
        <a:bodyPr/>
        <a:lstStyle/>
        <a:p>
          <a:pPr algn="l"/>
          <a:endParaRPr lang="en-US"/>
        </a:p>
      </dgm:t>
    </dgm:pt>
    <dgm:pt modelId="{AAE7A1E6-6847-453D-B55B-8A82BF138C1D}" type="pres">
      <dgm:prSet presAssocID="{F6FEADD9-F67D-41F5-BA4C-3C84956E7F46}" presName="Name0" presStyleCnt="0">
        <dgm:presLayoutVars>
          <dgm:dir/>
          <dgm:animLvl val="lvl"/>
          <dgm:resizeHandles val="exact"/>
        </dgm:presLayoutVars>
      </dgm:prSet>
      <dgm:spPr/>
      <dgm:t>
        <a:bodyPr/>
        <a:lstStyle/>
        <a:p>
          <a:endParaRPr lang="en-US"/>
        </a:p>
      </dgm:t>
    </dgm:pt>
    <dgm:pt modelId="{C4407577-18A2-46E0-8805-2838042EB67A}" type="pres">
      <dgm:prSet presAssocID="{74EE5CD8-078F-4590-BF9C-A341A294A016}" presName="linNode" presStyleCnt="0"/>
      <dgm:spPr/>
      <dgm:t>
        <a:bodyPr/>
        <a:lstStyle/>
        <a:p>
          <a:endParaRPr lang="en-US"/>
        </a:p>
      </dgm:t>
    </dgm:pt>
    <dgm:pt modelId="{7E429971-BC57-430F-BB25-C0574E5E39E3}" type="pres">
      <dgm:prSet presAssocID="{74EE5CD8-078F-4590-BF9C-A341A294A016}" presName="parentText" presStyleLbl="node1" presStyleIdx="0" presStyleCnt="4" custScaleX="2000000" custScaleY="130409" custLinFactNeighborX="-2544" custLinFactNeighborY="1774">
        <dgm:presLayoutVars>
          <dgm:chMax val="1"/>
          <dgm:bulletEnabled val="1"/>
        </dgm:presLayoutVars>
      </dgm:prSet>
      <dgm:spPr>
        <a:prstGeom prst="roundRect">
          <a:avLst/>
        </a:prstGeom>
      </dgm:spPr>
      <dgm:t>
        <a:bodyPr/>
        <a:lstStyle/>
        <a:p>
          <a:endParaRPr lang="en-US"/>
        </a:p>
      </dgm:t>
    </dgm:pt>
    <dgm:pt modelId="{AB8574CC-D4F2-4555-AEE3-F4EE58B11D03}" type="pres">
      <dgm:prSet presAssocID="{CF9FB981-E6ED-4440-AC98-4E4E2ABA2C55}" presName="sp" presStyleCnt="0"/>
      <dgm:spPr/>
      <dgm:t>
        <a:bodyPr/>
        <a:lstStyle/>
        <a:p>
          <a:endParaRPr lang="en-US"/>
        </a:p>
      </dgm:t>
    </dgm:pt>
    <dgm:pt modelId="{85B8F607-FDD8-476A-ADBE-E1250824F294}" type="pres">
      <dgm:prSet presAssocID="{AA046201-5C4D-445E-BF0B-5C6D2B0A1945}" presName="linNode" presStyleCnt="0"/>
      <dgm:spPr/>
      <dgm:t>
        <a:bodyPr/>
        <a:lstStyle/>
        <a:p>
          <a:endParaRPr lang="en-US"/>
        </a:p>
      </dgm:t>
    </dgm:pt>
    <dgm:pt modelId="{C04276DC-EE64-470A-B8BC-09067B8045FA}" type="pres">
      <dgm:prSet presAssocID="{AA046201-5C4D-445E-BF0B-5C6D2B0A1945}" presName="parentText" presStyleLbl="node1" presStyleIdx="1" presStyleCnt="4" custScaleX="277778" custScaleY="176268">
        <dgm:presLayoutVars>
          <dgm:chMax val="1"/>
          <dgm:bulletEnabled val="1"/>
        </dgm:presLayoutVars>
      </dgm:prSet>
      <dgm:spPr>
        <a:prstGeom prst="roundRect">
          <a:avLst/>
        </a:prstGeom>
      </dgm:spPr>
      <dgm:t>
        <a:bodyPr/>
        <a:lstStyle/>
        <a:p>
          <a:endParaRPr lang="en-US"/>
        </a:p>
      </dgm:t>
    </dgm:pt>
    <dgm:pt modelId="{5ACAA866-A8A8-4183-97B5-CEEAB1525C60}" type="pres">
      <dgm:prSet presAssocID="{40767EFF-7D52-4469-ACEE-7D28E67337E2}" presName="sp" presStyleCnt="0"/>
      <dgm:spPr/>
      <dgm:t>
        <a:bodyPr/>
        <a:lstStyle/>
        <a:p>
          <a:endParaRPr lang="en-US"/>
        </a:p>
      </dgm:t>
    </dgm:pt>
    <dgm:pt modelId="{477213BE-9E91-4950-8451-7F60796F47F4}" type="pres">
      <dgm:prSet presAssocID="{D1776C8F-2B10-4075-8DF7-7F65AB725ED5}" presName="linNode" presStyleCnt="0"/>
      <dgm:spPr/>
      <dgm:t>
        <a:bodyPr/>
        <a:lstStyle/>
        <a:p>
          <a:endParaRPr lang="en-US"/>
        </a:p>
      </dgm:t>
    </dgm:pt>
    <dgm:pt modelId="{F5034101-5B7D-4FE7-B47A-5A48CF39606B}" type="pres">
      <dgm:prSet presAssocID="{D1776C8F-2B10-4075-8DF7-7F65AB725ED5}" presName="parentText" presStyleLbl="node1" presStyleIdx="2" presStyleCnt="4" custScaleX="277778" custScaleY="291520" custLinFactNeighborX="-136" custLinFactNeighborY="-1347">
        <dgm:presLayoutVars>
          <dgm:chMax val="1"/>
          <dgm:bulletEnabled val="1"/>
        </dgm:presLayoutVars>
      </dgm:prSet>
      <dgm:spPr>
        <a:prstGeom prst="roundRect">
          <a:avLst/>
        </a:prstGeom>
      </dgm:spPr>
      <dgm:t>
        <a:bodyPr/>
        <a:lstStyle/>
        <a:p>
          <a:endParaRPr lang="en-US"/>
        </a:p>
      </dgm:t>
    </dgm:pt>
    <dgm:pt modelId="{F50FB6C8-3E14-AD47-BF56-3940C1B3E007}" type="pres">
      <dgm:prSet presAssocID="{88B75C29-8054-417D-BCE3-878A55118F6D}" presName="sp" presStyleCnt="0"/>
      <dgm:spPr/>
    </dgm:pt>
    <dgm:pt modelId="{BBE90F84-2A9B-5449-88D6-FCD9EE930922}" type="pres">
      <dgm:prSet presAssocID="{FD7613B2-D9C2-0444-8759-4E3CF7390AAE}" presName="linNode" presStyleCnt="0"/>
      <dgm:spPr/>
    </dgm:pt>
    <dgm:pt modelId="{7064F27C-D991-F848-9F3E-C9011D6014FF}" type="pres">
      <dgm:prSet presAssocID="{FD7613B2-D9C2-0444-8759-4E3CF7390AAE}" presName="parentText" presStyleLbl="node1" presStyleIdx="3" presStyleCnt="4" custScaleX="277778">
        <dgm:presLayoutVars>
          <dgm:chMax val="1"/>
          <dgm:bulletEnabled val="1"/>
        </dgm:presLayoutVars>
      </dgm:prSet>
      <dgm:spPr/>
      <dgm:t>
        <a:bodyPr/>
        <a:lstStyle/>
        <a:p>
          <a:endParaRPr lang="en-US"/>
        </a:p>
      </dgm:t>
    </dgm:pt>
  </dgm:ptLst>
  <dgm:cxnLst>
    <dgm:cxn modelId="{D775DE22-7CE5-B24C-88BB-9F40FA5BFA78}" type="presOf" srcId="{74EE5CD8-078F-4590-BF9C-A341A294A016}" destId="{7E429971-BC57-430F-BB25-C0574E5E39E3}" srcOrd="0" destOrd="0" presId="urn:microsoft.com/office/officeart/2005/8/layout/vList5"/>
    <dgm:cxn modelId="{ACC0B10D-EE6D-C94B-93A0-4C728A43E823}" type="presOf" srcId="{F6FEADD9-F67D-41F5-BA4C-3C84956E7F46}" destId="{AAE7A1E6-6847-453D-B55B-8A82BF138C1D}" srcOrd="0" destOrd="0" presId="urn:microsoft.com/office/officeart/2005/8/layout/vList5"/>
    <dgm:cxn modelId="{181290AB-0F04-EB41-907B-7211AC2F257D}" type="presOf" srcId="{FD7613B2-D9C2-0444-8759-4E3CF7390AAE}" destId="{7064F27C-D991-F848-9F3E-C9011D6014FF}" srcOrd="0" destOrd="0" presId="urn:microsoft.com/office/officeart/2005/8/layout/vList5"/>
    <dgm:cxn modelId="{7077B78D-FCDC-4519-8416-DC357ACD5043}" srcId="{F6FEADD9-F67D-41F5-BA4C-3C84956E7F46}" destId="{D1776C8F-2B10-4075-8DF7-7F65AB725ED5}" srcOrd="2" destOrd="0" parTransId="{7291E740-3E17-41B3-99D3-1D67AE37CC3F}" sibTransId="{88B75C29-8054-417D-BCE3-878A55118F6D}"/>
    <dgm:cxn modelId="{089A1E98-671C-0242-B69D-FA351450DAE3}" srcId="{F6FEADD9-F67D-41F5-BA4C-3C84956E7F46}" destId="{FD7613B2-D9C2-0444-8759-4E3CF7390AAE}" srcOrd="3" destOrd="0" parTransId="{52E3122B-FA04-A540-81F7-88837D3349B2}" sibTransId="{0149F2CB-CF17-9C4B-953C-39E1F9E021D8}"/>
    <dgm:cxn modelId="{4A1952E5-F0EC-2540-8CCF-82F05AF05B5F}" type="presOf" srcId="{D1776C8F-2B10-4075-8DF7-7F65AB725ED5}" destId="{F5034101-5B7D-4FE7-B47A-5A48CF39606B}" srcOrd="0" destOrd="0" presId="urn:microsoft.com/office/officeart/2005/8/layout/vList5"/>
    <dgm:cxn modelId="{195BF3FB-F8A8-9740-B515-C607079D0B3B}" type="presOf" srcId="{AA046201-5C4D-445E-BF0B-5C6D2B0A1945}" destId="{C04276DC-EE64-470A-B8BC-09067B8045FA}" srcOrd="0" destOrd="0" presId="urn:microsoft.com/office/officeart/2005/8/layout/vList5"/>
    <dgm:cxn modelId="{B8AF1086-D7BE-446F-9133-738B599E9A7D}" srcId="{F6FEADD9-F67D-41F5-BA4C-3C84956E7F46}" destId="{AA046201-5C4D-445E-BF0B-5C6D2B0A1945}" srcOrd="1" destOrd="0" parTransId="{FE92FC33-5E0F-4302-9E80-A69E8ACDDE56}" sibTransId="{40767EFF-7D52-4469-ACEE-7D28E67337E2}"/>
    <dgm:cxn modelId="{F40F9561-0D4C-44CF-91EF-A92B1DBDE44B}" srcId="{F6FEADD9-F67D-41F5-BA4C-3C84956E7F46}" destId="{74EE5CD8-078F-4590-BF9C-A341A294A016}" srcOrd="0" destOrd="0" parTransId="{BB568D76-3363-43D3-B00C-3359A643216C}" sibTransId="{CF9FB981-E6ED-4440-AC98-4E4E2ABA2C55}"/>
    <dgm:cxn modelId="{D130D116-9E73-3149-B1C7-4E2035E99CD1}" type="presParOf" srcId="{AAE7A1E6-6847-453D-B55B-8A82BF138C1D}" destId="{C4407577-18A2-46E0-8805-2838042EB67A}" srcOrd="0" destOrd="0" presId="urn:microsoft.com/office/officeart/2005/8/layout/vList5"/>
    <dgm:cxn modelId="{447313BE-AEDC-944D-897E-0152246C1825}" type="presParOf" srcId="{C4407577-18A2-46E0-8805-2838042EB67A}" destId="{7E429971-BC57-430F-BB25-C0574E5E39E3}" srcOrd="0" destOrd="0" presId="urn:microsoft.com/office/officeart/2005/8/layout/vList5"/>
    <dgm:cxn modelId="{DB5EFA7F-7C16-EF47-A4E6-CC1095EEAE82}" type="presParOf" srcId="{AAE7A1E6-6847-453D-B55B-8A82BF138C1D}" destId="{AB8574CC-D4F2-4555-AEE3-F4EE58B11D03}" srcOrd="1" destOrd="0" presId="urn:microsoft.com/office/officeart/2005/8/layout/vList5"/>
    <dgm:cxn modelId="{A0CE25DB-56FE-6049-BA26-100CA082D056}" type="presParOf" srcId="{AAE7A1E6-6847-453D-B55B-8A82BF138C1D}" destId="{85B8F607-FDD8-476A-ADBE-E1250824F294}" srcOrd="2" destOrd="0" presId="urn:microsoft.com/office/officeart/2005/8/layout/vList5"/>
    <dgm:cxn modelId="{F2086E75-9783-6E46-99CC-3BC844845E7E}" type="presParOf" srcId="{85B8F607-FDD8-476A-ADBE-E1250824F294}" destId="{C04276DC-EE64-470A-B8BC-09067B8045FA}" srcOrd="0" destOrd="0" presId="urn:microsoft.com/office/officeart/2005/8/layout/vList5"/>
    <dgm:cxn modelId="{05A0D5A3-854B-4E4E-83C8-4CBAEE66AA77}" type="presParOf" srcId="{AAE7A1E6-6847-453D-B55B-8A82BF138C1D}" destId="{5ACAA866-A8A8-4183-97B5-CEEAB1525C60}" srcOrd="3" destOrd="0" presId="urn:microsoft.com/office/officeart/2005/8/layout/vList5"/>
    <dgm:cxn modelId="{FC60F616-E740-B348-BB92-CB6FB0C6FB6A}" type="presParOf" srcId="{AAE7A1E6-6847-453D-B55B-8A82BF138C1D}" destId="{477213BE-9E91-4950-8451-7F60796F47F4}" srcOrd="4" destOrd="0" presId="urn:microsoft.com/office/officeart/2005/8/layout/vList5"/>
    <dgm:cxn modelId="{F9544CF1-B2C5-754E-BB71-678A6410EF44}" type="presParOf" srcId="{477213BE-9E91-4950-8451-7F60796F47F4}" destId="{F5034101-5B7D-4FE7-B47A-5A48CF39606B}" srcOrd="0" destOrd="0" presId="urn:microsoft.com/office/officeart/2005/8/layout/vList5"/>
    <dgm:cxn modelId="{31E9EE55-0FCF-644C-BD90-8CE8933296B6}" type="presParOf" srcId="{AAE7A1E6-6847-453D-B55B-8A82BF138C1D}" destId="{F50FB6C8-3E14-AD47-BF56-3940C1B3E007}" srcOrd="5" destOrd="0" presId="urn:microsoft.com/office/officeart/2005/8/layout/vList5"/>
    <dgm:cxn modelId="{B174E231-865D-3E49-93A3-4CE1FEB8FE35}" type="presParOf" srcId="{AAE7A1E6-6847-453D-B55B-8A82BF138C1D}" destId="{BBE90F84-2A9B-5449-88D6-FCD9EE930922}" srcOrd="6" destOrd="0" presId="urn:microsoft.com/office/officeart/2005/8/layout/vList5"/>
    <dgm:cxn modelId="{8F5BDAA8-FA99-1A49-91DD-DDB22103F21A}" type="presParOf" srcId="{BBE90F84-2A9B-5449-88D6-FCD9EE930922}" destId="{7064F27C-D991-F848-9F3E-C9011D6014FF}"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429971-BC57-430F-BB25-C0574E5E39E3}">
      <dsp:nvSpPr>
        <dsp:cNvPr id="0" name=""/>
        <dsp:cNvSpPr/>
      </dsp:nvSpPr>
      <dsp:spPr>
        <a:xfrm>
          <a:off x="0" y="11359"/>
          <a:ext cx="5858232" cy="751983"/>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06680" tIns="53340" rIns="106680" bIns="53340" numCol="1" spcCol="1270" anchor="ctr" anchorCtr="0">
          <a:noAutofit/>
        </a:bodyPr>
        <a:lstStyle/>
        <a:p>
          <a:pPr lvl="0" algn="l" defTabSz="1244600">
            <a:lnSpc>
              <a:spcPct val="90000"/>
            </a:lnSpc>
            <a:spcBef>
              <a:spcPct val="0"/>
            </a:spcBef>
            <a:spcAft>
              <a:spcPct val="35000"/>
            </a:spcAft>
          </a:pPr>
          <a:r>
            <a:rPr lang="en-US" sz="2800" kern="1200" dirty="0" smtClean="0"/>
            <a:t>1. How did I get here?</a:t>
          </a:r>
          <a:endParaRPr lang="en-US" sz="2800" kern="1200" dirty="0"/>
        </a:p>
      </dsp:txBody>
      <dsp:txXfrm>
        <a:off x="36709" y="48068"/>
        <a:ext cx="5784814" cy="678565"/>
      </dsp:txXfrm>
    </dsp:sp>
    <dsp:sp modelId="{C04276DC-EE64-470A-B8BC-09067B8045FA}">
      <dsp:nvSpPr>
        <dsp:cNvPr id="0" name=""/>
        <dsp:cNvSpPr/>
      </dsp:nvSpPr>
      <dsp:spPr>
        <a:xfrm>
          <a:off x="2862" y="781944"/>
          <a:ext cx="5861674" cy="1016422"/>
        </a:xfrm>
        <a:prstGeom prst="roundRect">
          <a:avLst/>
        </a:prstGeom>
        <a:gradFill rotWithShape="0">
          <a:gsLst>
            <a:gs pos="0">
              <a:schemeClr val="accent3">
                <a:hueOff val="3750089"/>
                <a:satOff val="-5627"/>
                <a:lumOff val="-915"/>
                <a:alphaOff val="0"/>
                <a:shade val="51000"/>
                <a:satMod val="130000"/>
              </a:schemeClr>
            </a:gs>
            <a:gs pos="80000">
              <a:schemeClr val="accent3">
                <a:hueOff val="3750089"/>
                <a:satOff val="-5627"/>
                <a:lumOff val="-915"/>
                <a:alphaOff val="0"/>
                <a:shade val="93000"/>
                <a:satMod val="130000"/>
              </a:schemeClr>
            </a:gs>
            <a:gs pos="100000">
              <a:schemeClr val="accent3">
                <a:hueOff val="3750089"/>
                <a:satOff val="-5627"/>
                <a:lumOff val="-91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06680" tIns="53340" rIns="106680" bIns="53340" numCol="1" spcCol="1270" anchor="ctr" anchorCtr="0">
          <a:noAutofit/>
        </a:bodyPr>
        <a:lstStyle/>
        <a:p>
          <a:pPr lvl="0" algn="l" defTabSz="1244600">
            <a:lnSpc>
              <a:spcPct val="90000"/>
            </a:lnSpc>
            <a:spcBef>
              <a:spcPct val="0"/>
            </a:spcBef>
            <a:spcAft>
              <a:spcPct val="35000"/>
            </a:spcAft>
          </a:pPr>
          <a:r>
            <a:rPr lang="en-US" sz="2800" kern="1200" dirty="0" smtClean="0"/>
            <a:t>2. Journalism yesterday and today</a:t>
          </a:r>
          <a:endParaRPr lang="en-US" sz="2800" kern="1200" dirty="0"/>
        </a:p>
      </dsp:txBody>
      <dsp:txXfrm>
        <a:off x="52480" y="831562"/>
        <a:ext cx="5762438" cy="917186"/>
      </dsp:txXfrm>
    </dsp:sp>
    <dsp:sp modelId="{F5034101-5B7D-4FE7-B47A-5A48CF39606B}">
      <dsp:nvSpPr>
        <dsp:cNvPr id="0" name=""/>
        <dsp:cNvSpPr/>
      </dsp:nvSpPr>
      <dsp:spPr>
        <a:xfrm>
          <a:off x="0" y="1819431"/>
          <a:ext cx="5861674" cy="1681005"/>
        </a:xfrm>
        <a:prstGeom prst="roundRect">
          <a:avLst/>
        </a:prstGeom>
        <a:gradFill rotWithShape="0">
          <a:gsLst>
            <a:gs pos="0">
              <a:schemeClr val="accent3">
                <a:hueOff val="7500177"/>
                <a:satOff val="-11253"/>
                <a:lumOff val="-1830"/>
                <a:alphaOff val="0"/>
                <a:shade val="51000"/>
                <a:satMod val="130000"/>
              </a:schemeClr>
            </a:gs>
            <a:gs pos="80000">
              <a:schemeClr val="accent3">
                <a:hueOff val="7500177"/>
                <a:satOff val="-11253"/>
                <a:lumOff val="-1830"/>
                <a:alphaOff val="0"/>
                <a:shade val="93000"/>
                <a:satMod val="130000"/>
              </a:schemeClr>
            </a:gs>
            <a:gs pos="100000">
              <a:schemeClr val="accent3">
                <a:hueOff val="7500177"/>
                <a:satOff val="-11253"/>
                <a:lumOff val="-183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06680" tIns="53340" rIns="106680" bIns="53340" numCol="1" spcCol="1270" anchor="ctr" anchorCtr="0">
          <a:noAutofit/>
        </a:bodyPr>
        <a:lstStyle/>
        <a:p>
          <a:pPr lvl="0" algn="l" defTabSz="1244600">
            <a:lnSpc>
              <a:spcPct val="90000"/>
            </a:lnSpc>
            <a:spcBef>
              <a:spcPct val="0"/>
            </a:spcBef>
            <a:spcAft>
              <a:spcPct val="35000"/>
            </a:spcAft>
          </a:pPr>
          <a:r>
            <a:rPr lang="en-US" sz="2800" kern="1200" dirty="0" smtClean="0"/>
            <a:t>3. Be Careful: </a:t>
          </a:r>
        </a:p>
        <a:p>
          <a:pPr lvl="0" algn="l" defTabSz="1244600">
            <a:lnSpc>
              <a:spcPct val="90000"/>
            </a:lnSpc>
            <a:spcBef>
              <a:spcPct val="0"/>
            </a:spcBef>
            <a:spcAft>
              <a:spcPct val="35000"/>
            </a:spcAft>
          </a:pPr>
          <a:r>
            <a:rPr lang="en-US" sz="2800" kern="1200" dirty="0" smtClean="0"/>
            <a:t>       How you write and</a:t>
          </a:r>
        </a:p>
        <a:p>
          <a:pPr lvl="0" algn="l" defTabSz="1244600">
            <a:lnSpc>
              <a:spcPct val="90000"/>
            </a:lnSpc>
            <a:spcBef>
              <a:spcPct val="0"/>
            </a:spcBef>
            <a:spcAft>
              <a:spcPct val="35000"/>
            </a:spcAft>
          </a:pPr>
          <a:r>
            <a:rPr lang="en-US" sz="2800" kern="1200" dirty="0" smtClean="0"/>
            <a:t>       How you read   </a:t>
          </a:r>
          <a:endParaRPr lang="en-US" sz="2800" kern="1200" dirty="0"/>
        </a:p>
      </dsp:txBody>
      <dsp:txXfrm>
        <a:off x="82060" y="1901491"/>
        <a:ext cx="5697554" cy="1516885"/>
      </dsp:txXfrm>
    </dsp:sp>
    <dsp:sp modelId="{7064F27C-D991-F848-9F3E-C9011D6014FF}">
      <dsp:nvSpPr>
        <dsp:cNvPr id="0" name=""/>
        <dsp:cNvSpPr/>
      </dsp:nvSpPr>
      <dsp:spPr>
        <a:xfrm>
          <a:off x="2862" y="3537035"/>
          <a:ext cx="5861674" cy="576634"/>
        </a:xfrm>
        <a:prstGeom prst="roundRect">
          <a:avLst/>
        </a:prstGeom>
        <a:gradFill rotWithShape="0">
          <a:gsLst>
            <a:gs pos="0">
              <a:schemeClr val="accent3">
                <a:hueOff val="11250266"/>
                <a:satOff val="-16880"/>
                <a:lumOff val="-2745"/>
                <a:alphaOff val="0"/>
                <a:shade val="51000"/>
                <a:satMod val="130000"/>
              </a:schemeClr>
            </a:gs>
            <a:gs pos="80000">
              <a:schemeClr val="accent3">
                <a:hueOff val="11250266"/>
                <a:satOff val="-16880"/>
                <a:lumOff val="-2745"/>
                <a:alphaOff val="0"/>
                <a:shade val="93000"/>
                <a:satMod val="130000"/>
              </a:schemeClr>
            </a:gs>
            <a:gs pos="100000">
              <a:schemeClr val="accent3">
                <a:hueOff val="11250266"/>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45720" rIns="91440" bIns="45720" numCol="1" spcCol="1270" anchor="ctr" anchorCtr="0">
          <a:noAutofit/>
        </a:bodyPr>
        <a:lstStyle/>
        <a:p>
          <a:pPr lvl="0" algn="l" defTabSz="1066800">
            <a:lnSpc>
              <a:spcPct val="90000"/>
            </a:lnSpc>
            <a:spcBef>
              <a:spcPct val="0"/>
            </a:spcBef>
            <a:spcAft>
              <a:spcPct val="35000"/>
            </a:spcAft>
          </a:pPr>
          <a:r>
            <a:rPr lang="en-US" sz="2400" kern="1200" dirty="0" smtClean="0"/>
            <a:t>4. Discussion</a:t>
          </a:r>
          <a:endParaRPr lang="en-US" sz="2400" kern="1200" dirty="0"/>
        </a:p>
      </dsp:txBody>
      <dsp:txXfrm>
        <a:off x="31011" y="3565184"/>
        <a:ext cx="5805376" cy="520336"/>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cs typeface="+mn-cs"/>
              </a:defRPr>
            </a:lvl1pPr>
          </a:lstStyle>
          <a:p>
            <a:pPr>
              <a:defRPr/>
            </a:pPr>
            <a:fld id="{AEBC3593-BD9D-C240-B9B3-6EE971DEF872}" type="datetimeFigureOut">
              <a:rPr lang="en-US"/>
              <a:pPr>
                <a:defRPr/>
              </a:pPr>
              <a:t>11/14/13</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ea typeface="+mn-ea"/>
                <a:cs typeface="+mn-cs"/>
              </a:defRPr>
            </a:lvl1pPr>
          </a:lstStyle>
          <a:p>
            <a:pPr>
              <a:defRPr/>
            </a:pPr>
            <a:fld id="{50BC9455-E867-7243-BA32-DD7E14A08D90}" type="slidenum">
              <a:rPr lang="en-US"/>
              <a:pPr>
                <a:defRPr/>
              </a:pPr>
              <a:t>‹#›</a:t>
            </a:fld>
            <a:endParaRPr lang="en-US" dirty="0"/>
          </a:p>
        </p:txBody>
      </p:sp>
    </p:spTree>
    <p:extLst>
      <p:ext uri="{BB962C8B-B14F-4D97-AF65-F5344CB8AC3E}">
        <p14:creationId xmlns:p14="http://schemas.microsoft.com/office/powerpoint/2010/main" val="40847185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cs typeface="+mn-cs"/>
              </a:defRPr>
            </a:lvl1pPr>
          </a:lstStyle>
          <a:p>
            <a:pPr>
              <a:defRPr/>
            </a:pPr>
            <a:fld id="{E94A2B8E-C76F-1B4D-81FC-13DC4875310B}" type="datetimeFigureOut">
              <a:rPr lang="en-US"/>
              <a:pPr>
                <a:defRPr/>
              </a:pPr>
              <a:t>11/14/13</a:t>
            </a:fld>
            <a:endParaRPr lang="en-US" dirty="0"/>
          </a:p>
        </p:txBody>
      </p:sp>
      <p:sp>
        <p:nvSpPr>
          <p:cNvPr id="4" name="Slide Image Placeholder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ea typeface="+mn-ea"/>
                <a:cs typeface="+mn-cs"/>
              </a:defRPr>
            </a:lvl1pPr>
          </a:lstStyle>
          <a:p>
            <a:pPr>
              <a:defRPr/>
            </a:pPr>
            <a:fld id="{45CF984A-97FE-7B43-8185-C8133600C320}" type="slidenum">
              <a:rPr lang="en-US"/>
              <a:pPr>
                <a:defRPr/>
              </a:pPr>
              <a:t>‹#›</a:t>
            </a:fld>
            <a:endParaRPr lang="en-US" dirty="0"/>
          </a:p>
        </p:txBody>
      </p:sp>
    </p:spTree>
    <p:extLst>
      <p:ext uri="{BB962C8B-B14F-4D97-AF65-F5344CB8AC3E}">
        <p14:creationId xmlns:p14="http://schemas.microsoft.com/office/powerpoint/2010/main" val="33251888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843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atin typeface="Calibri" charset="0"/>
            </a:endParaRPr>
          </a:p>
          <a:p>
            <a:pPr eaLnBrk="1" hangingPunct="1">
              <a:spcBef>
                <a:spcPct val="0"/>
              </a:spcBef>
            </a:pPr>
            <a:endParaRPr lang="en-US">
              <a:latin typeface="Calibri" charset="0"/>
            </a:endParaRPr>
          </a:p>
        </p:txBody>
      </p:sp>
      <p:sp>
        <p:nvSpPr>
          <p:cNvPr id="1843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177B3F1C-69A0-4447-998F-DE89CEF052A8}" type="slidenum">
              <a:rPr lang="en-US" sz="1200"/>
              <a:pPr eaLnBrk="1" fontAlgn="base" hangingPunct="1">
                <a:spcBef>
                  <a:spcPct val="0"/>
                </a:spcBef>
                <a:spcAft>
                  <a:spcPct val="0"/>
                </a:spcAft>
              </a:pPr>
              <a:t>1</a:t>
            </a:fld>
            <a:endParaRPr 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spcCol="182880">
            <a:noAutofit/>
          </a:bodyPr>
          <a:lstStyle/>
          <a:p>
            <a:pPr eaLnBrk="1" fontAlgn="auto" hangingPunct="1">
              <a:spcBef>
                <a:spcPts val="0"/>
              </a:spcBef>
              <a:spcAft>
                <a:spcPts val="0"/>
              </a:spcAft>
              <a:defRPr/>
            </a:pPr>
            <a:r>
              <a:rPr lang="en-US" dirty="0" smtClean="0">
                <a:ea typeface="+mn-ea"/>
                <a:cs typeface="+mn-cs"/>
              </a:rPr>
              <a:t>This is another option for an overview slide. </a:t>
            </a:r>
          </a:p>
          <a:p>
            <a:pPr marL="228600" indent="-228600" eaLnBrk="1" fontAlgn="auto" hangingPunct="1">
              <a:spcBef>
                <a:spcPts val="0"/>
              </a:spcBef>
              <a:spcAft>
                <a:spcPts val="0"/>
              </a:spcAft>
              <a:buFont typeface="+mj-lt"/>
              <a:buNone/>
              <a:defRPr/>
            </a:pPr>
            <a:endParaRPr lang="en-US" dirty="0">
              <a:ea typeface="+mn-ea"/>
              <a:cs typeface="+mn-cs"/>
            </a:endParaRPr>
          </a:p>
        </p:txBody>
      </p:sp>
      <p:sp>
        <p:nvSpPr>
          <p:cNvPr id="20482" name="Slide Image Placeholder 4"/>
          <p:cNvSpPr>
            <a:spLocks noGrp="1" noRot="1" noChangeAspect="1"/>
          </p:cNvSpPr>
          <p:nvPr>
            <p:ph type="sldImg"/>
          </p:nvPr>
        </p:nvSpPr>
        <p:spPr bwMode="auto">
          <a:xfrm>
            <a:off x="225425" y="503238"/>
            <a:ext cx="3771900" cy="23590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3"/>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r>
              <a:rPr lang="en-US" sz="1200"/>
              <a:t>Microsoft </a:t>
            </a:r>
            <a:r>
              <a:rPr lang="en-US" sz="1200" b="1"/>
              <a:t>Engineering Excellence</a:t>
            </a:r>
            <a:endParaRPr lang="en-US" sz="1200"/>
          </a:p>
        </p:txBody>
      </p:sp>
      <p:sp>
        <p:nvSpPr>
          <p:cNvPr id="25602" name="Rectangle 25"/>
          <p:cNvSpPr>
            <a:spLocks noGrp="1" noChangeArrowheads="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r>
              <a:rPr lang="en-US" sz="1200"/>
              <a:t>Microsoft Confidential</a:t>
            </a:r>
          </a:p>
        </p:txBody>
      </p:sp>
      <p:sp>
        <p:nvSpPr>
          <p:cNvPr id="25603" name="Rectangle 26"/>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C6E62ED5-4128-074D-988C-5EBC6C94AF90}" type="slidenum">
              <a:rPr lang="en-US" sz="1200"/>
              <a:pPr eaLnBrk="1" fontAlgn="base" hangingPunct="1">
                <a:spcBef>
                  <a:spcPct val="0"/>
                </a:spcBef>
                <a:spcAft>
                  <a:spcPct val="0"/>
                </a:spcAft>
              </a:pPr>
              <a:t>6</a:t>
            </a:fld>
            <a:endParaRPr lang="en-US" sz="1200"/>
          </a:p>
        </p:txBody>
      </p:sp>
      <p:sp>
        <p:nvSpPr>
          <p:cNvPr id="25604" name="Rectangle 2"/>
          <p:cNvSpPr>
            <a:spLocks noGrp="1" noRot="1" noChangeAspect="1" noChangeArrowheads="1" noTextEdit="1"/>
          </p:cNvSpPr>
          <p:nvPr>
            <p:ph type="sldImg"/>
          </p:nvPr>
        </p:nvSpPr>
        <p:spPr bwMode="auto">
          <a:xfrm>
            <a:off x="685800" y="45085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5605" name="Rectangle 3"/>
          <p:cNvSpPr>
            <a:spLocks noGrp="1" noChangeArrowheads="1"/>
          </p:cNvSpPr>
          <p:nvPr>
            <p:ph type="body" idx="1"/>
          </p:nvPr>
        </p:nvSpPr>
        <p:spPr bwMode="auto">
          <a:xfrm>
            <a:off x="307975" y="4130675"/>
            <a:ext cx="6261100" cy="45926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US">
              <a:latin typeface="Calibri"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765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z="1400" b="1">
                <a:latin typeface="Calibri" charset="0"/>
              </a:rPr>
              <a:t>Industrial-scale use in the 20th century</a:t>
            </a:r>
          </a:p>
          <a:p>
            <a:pPr eaLnBrk="1" hangingPunct="1">
              <a:spcBef>
                <a:spcPct val="0"/>
              </a:spcBef>
            </a:pPr>
            <a:r>
              <a:rPr lang="en-US">
                <a:latin typeface="Calibri" charset="0"/>
              </a:rPr>
              <a:t>Rotary presses were used for high-speed work. In the oscillating press, the form slid under a drum around which each sheet of paper got wrapped for the impression, sliding back under the inking rollers while the paper was removed and a new sheet inserted. In a newspaper press, a papier-mâché mixture called a FLONG was used to make a mold of the entire form of type, then dried and bent, and a curved metal plate cast against it. The plates were clipped to a rotating drum and could print against a continuous reel of paper at the enormously high speeds required for overnight newspaper production.</a:t>
            </a:r>
          </a:p>
        </p:txBody>
      </p:sp>
      <p:sp>
        <p:nvSpPr>
          <p:cNvPr id="2765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7DFB648F-45C8-F140-8FD8-39F48D0808A8}" type="slidenum">
              <a:rPr lang="en-US" sz="1200"/>
              <a:pPr eaLnBrk="1" fontAlgn="base" hangingPunct="1">
                <a:spcBef>
                  <a:spcPct val="0"/>
                </a:spcBef>
                <a:spcAft>
                  <a:spcPct val="0"/>
                </a:spcAft>
              </a:pPr>
              <a:t>7</a:t>
            </a:fld>
            <a:endParaRPr lang="en-US"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969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US">
              <a:latin typeface="Calibri" charset="0"/>
            </a:endParaRPr>
          </a:p>
        </p:txBody>
      </p:sp>
      <p:sp>
        <p:nvSpPr>
          <p:cNvPr id="2969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78E779ED-C36F-F545-A2ED-527733E27282}" type="slidenum">
              <a:rPr lang="en-US" sz="1200"/>
              <a:pPr eaLnBrk="1" fontAlgn="base" hangingPunct="1">
                <a:spcBef>
                  <a:spcPct val="0"/>
                </a:spcBef>
                <a:spcAft>
                  <a:spcPct val="0"/>
                </a:spcAft>
              </a:pPr>
              <a:t>8</a:t>
            </a:fld>
            <a:endParaRPr lang="en-US"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3174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atin typeface="Calibri" charset="0"/>
              </a:rPr>
              <a:t>The more things change, the more they stay the same.</a:t>
            </a:r>
          </a:p>
          <a:p>
            <a:pPr eaLnBrk="1" hangingPunct="1">
              <a:spcBef>
                <a:spcPct val="0"/>
              </a:spcBef>
            </a:pPr>
            <a:endParaRPr lang="en-US">
              <a:latin typeface="Calibri" charset="0"/>
            </a:endParaRPr>
          </a:p>
          <a:p>
            <a:pPr eaLnBrk="1" hangingPunct="1">
              <a:spcBef>
                <a:spcPct val="0"/>
              </a:spcBef>
            </a:pPr>
            <a:r>
              <a:rPr lang="en-US">
                <a:latin typeface="Calibri" charset="0"/>
              </a:rPr>
              <a:t>Hearst.</a:t>
            </a:r>
          </a:p>
          <a:p>
            <a:pPr eaLnBrk="1" hangingPunct="1">
              <a:spcBef>
                <a:spcPct val="0"/>
              </a:spcBef>
            </a:pPr>
            <a:r>
              <a:rPr lang="en-US">
                <a:latin typeface="Calibri" charset="0"/>
              </a:rPr>
              <a:t>Vs.</a:t>
            </a:r>
          </a:p>
          <a:p>
            <a:pPr eaLnBrk="1" hangingPunct="1">
              <a:spcBef>
                <a:spcPct val="0"/>
              </a:spcBef>
            </a:pPr>
            <a:r>
              <a:rPr lang="en-US">
                <a:latin typeface="Calibri" charset="0"/>
              </a:rPr>
              <a:t>Jenna’s view of the future.</a:t>
            </a:r>
          </a:p>
        </p:txBody>
      </p:sp>
      <p:sp>
        <p:nvSpPr>
          <p:cNvPr id="3174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E3D9C6C1-4E3D-FF41-8BD0-3BF698311C34}" type="slidenum">
              <a:rPr lang="en-US" sz="1200"/>
              <a:pPr eaLnBrk="1" fontAlgn="base" hangingPunct="1">
                <a:spcBef>
                  <a:spcPct val="0"/>
                </a:spcBef>
                <a:spcAft>
                  <a:spcPct val="0"/>
                </a:spcAft>
              </a:pPr>
              <a:t>9</a:t>
            </a:fld>
            <a:endParaRPr lang="en-US"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3379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atin typeface="Calibri" charset="0"/>
              </a:rPr>
              <a:t>The more things change, the more they stay the same.</a:t>
            </a:r>
          </a:p>
          <a:p>
            <a:pPr eaLnBrk="1" hangingPunct="1">
              <a:spcBef>
                <a:spcPct val="0"/>
              </a:spcBef>
            </a:pPr>
            <a:endParaRPr lang="en-US">
              <a:latin typeface="Calibri" charset="0"/>
            </a:endParaRPr>
          </a:p>
          <a:p>
            <a:pPr eaLnBrk="1" hangingPunct="1">
              <a:spcBef>
                <a:spcPct val="0"/>
              </a:spcBef>
            </a:pPr>
            <a:r>
              <a:rPr lang="en-US">
                <a:latin typeface="Calibri" charset="0"/>
              </a:rPr>
              <a:t>Hearst.</a:t>
            </a:r>
          </a:p>
          <a:p>
            <a:pPr eaLnBrk="1" hangingPunct="1">
              <a:spcBef>
                <a:spcPct val="0"/>
              </a:spcBef>
            </a:pPr>
            <a:r>
              <a:rPr lang="en-US">
                <a:latin typeface="Calibri" charset="0"/>
              </a:rPr>
              <a:t>Vs.</a:t>
            </a:r>
          </a:p>
          <a:p>
            <a:pPr eaLnBrk="1" hangingPunct="1">
              <a:spcBef>
                <a:spcPct val="0"/>
              </a:spcBef>
            </a:pPr>
            <a:r>
              <a:rPr lang="en-US">
                <a:latin typeface="Calibri" charset="0"/>
              </a:rPr>
              <a:t>Jenna’s view of the future.</a:t>
            </a:r>
          </a:p>
        </p:txBody>
      </p:sp>
      <p:sp>
        <p:nvSpPr>
          <p:cNvPr id="3379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7D338FFF-2013-E642-A3D9-DEA8E62CE80F}" type="slidenum">
              <a:rPr lang="en-US" sz="1200"/>
              <a:pPr eaLnBrk="1" fontAlgn="base" hangingPunct="1">
                <a:spcBef>
                  <a:spcPct val="0"/>
                </a:spcBef>
                <a:spcAft>
                  <a:spcPct val="0"/>
                </a:spcAft>
              </a:pPr>
              <a:t>10</a:t>
            </a:fld>
            <a:endParaRPr lang="en-US" sz="12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3584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atin typeface="Calibri" charset="0"/>
              </a:rPr>
              <a:t>The more things change, the more they stay the same.</a:t>
            </a:r>
          </a:p>
          <a:p>
            <a:pPr eaLnBrk="1" hangingPunct="1">
              <a:spcBef>
                <a:spcPct val="0"/>
              </a:spcBef>
            </a:pPr>
            <a:endParaRPr lang="en-US">
              <a:latin typeface="Calibri" charset="0"/>
            </a:endParaRPr>
          </a:p>
          <a:p>
            <a:pPr eaLnBrk="1" hangingPunct="1">
              <a:spcBef>
                <a:spcPct val="0"/>
              </a:spcBef>
            </a:pPr>
            <a:r>
              <a:rPr lang="en-US">
                <a:latin typeface="Calibri" charset="0"/>
              </a:rPr>
              <a:t>Hearst.</a:t>
            </a:r>
          </a:p>
          <a:p>
            <a:pPr eaLnBrk="1" hangingPunct="1">
              <a:spcBef>
                <a:spcPct val="0"/>
              </a:spcBef>
            </a:pPr>
            <a:r>
              <a:rPr lang="en-US">
                <a:latin typeface="Calibri" charset="0"/>
              </a:rPr>
              <a:t>Vs.</a:t>
            </a:r>
          </a:p>
          <a:p>
            <a:pPr eaLnBrk="1" hangingPunct="1">
              <a:spcBef>
                <a:spcPct val="0"/>
              </a:spcBef>
            </a:pPr>
            <a:r>
              <a:rPr lang="en-US">
                <a:latin typeface="Calibri" charset="0"/>
              </a:rPr>
              <a:t>Jenna’s view of the future.</a:t>
            </a:r>
          </a:p>
        </p:txBody>
      </p:sp>
      <p:sp>
        <p:nvSpPr>
          <p:cNvPr id="3584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92A7BA50-206A-5A4C-A86A-2085A63D7E9C}" type="slidenum">
              <a:rPr lang="en-US" sz="1200"/>
              <a:pPr eaLnBrk="1" fontAlgn="base" hangingPunct="1">
                <a:spcBef>
                  <a:spcPct val="0"/>
                </a:spcBef>
                <a:spcAft>
                  <a:spcPct val="0"/>
                </a:spcAft>
              </a:pPr>
              <a:t>11</a:t>
            </a:fld>
            <a:endParaRPr lang="en-US"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3"/>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r>
              <a:rPr lang="en-US" sz="1200"/>
              <a:t>Microsoft </a:t>
            </a:r>
            <a:r>
              <a:rPr lang="en-US" sz="1200" b="1"/>
              <a:t>Engineering Excellence</a:t>
            </a:r>
            <a:endParaRPr lang="en-US" sz="1200"/>
          </a:p>
        </p:txBody>
      </p:sp>
      <p:sp>
        <p:nvSpPr>
          <p:cNvPr id="37890" name="Rectangle 25"/>
          <p:cNvSpPr>
            <a:spLocks noGrp="1" noChangeArrowheads="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r>
              <a:rPr lang="en-US" sz="1200"/>
              <a:t>Microsoft Confidential</a:t>
            </a:r>
          </a:p>
        </p:txBody>
      </p:sp>
      <p:sp>
        <p:nvSpPr>
          <p:cNvPr id="37891" name="Rectangle 26"/>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8F37D6AB-D158-BE4D-B92F-6A2E50173C37}" type="slidenum">
              <a:rPr lang="en-US" sz="1200"/>
              <a:pPr eaLnBrk="1" fontAlgn="base" hangingPunct="1">
                <a:spcBef>
                  <a:spcPct val="0"/>
                </a:spcBef>
                <a:spcAft>
                  <a:spcPct val="0"/>
                </a:spcAft>
              </a:pPr>
              <a:t>12</a:t>
            </a:fld>
            <a:endParaRPr lang="en-US" sz="1200"/>
          </a:p>
        </p:txBody>
      </p:sp>
      <p:sp>
        <p:nvSpPr>
          <p:cNvPr id="37892" name="Rectangle 2"/>
          <p:cNvSpPr>
            <a:spLocks noGrp="1" noRot="1" noChangeAspect="1" noChangeArrowheads="1" noTextEdit="1"/>
          </p:cNvSpPr>
          <p:nvPr>
            <p:ph type="sldImg"/>
          </p:nvPr>
        </p:nvSpPr>
        <p:spPr bwMode="auto">
          <a:xfrm>
            <a:off x="685800" y="45085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37893" name="Rectangle 3"/>
          <p:cNvSpPr>
            <a:spLocks noGrp="1" noChangeArrowheads="1"/>
          </p:cNvSpPr>
          <p:nvPr>
            <p:ph type="body" idx="1"/>
          </p:nvPr>
        </p:nvSpPr>
        <p:spPr bwMode="auto">
          <a:xfrm>
            <a:off x="307975" y="4130675"/>
            <a:ext cx="6261100" cy="45926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US">
              <a:latin typeface="Calibri"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3"/>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r>
              <a:rPr lang="en-US" sz="1200"/>
              <a:t>Microsoft </a:t>
            </a:r>
            <a:r>
              <a:rPr lang="en-US" sz="1200" b="1"/>
              <a:t>Engineering Excellence</a:t>
            </a:r>
            <a:endParaRPr lang="en-US" sz="1200"/>
          </a:p>
        </p:txBody>
      </p:sp>
      <p:sp>
        <p:nvSpPr>
          <p:cNvPr id="39938" name="Rectangle 25"/>
          <p:cNvSpPr>
            <a:spLocks noGrp="1" noChangeArrowheads="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r>
              <a:rPr lang="en-US" sz="1200"/>
              <a:t>Microsoft Confidential</a:t>
            </a:r>
          </a:p>
        </p:txBody>
      </p:sp>
      <p:sp>
        <p:nvSpPr>
          <p:cNvPr id="39939" name="Rectangle 26"/>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B772EEEA-7D4A-D241-9517-55A7D2848768}" type="slidenum">
              <a:rPr lang="en-US" sz="1200"/>
              <a:pPr eaLnBrk="1" fontAlgn="base" hangingPunct="1">
                <a:spcBef>
                  <a:spcPct val="0"/>
                </a:spcBef>
                <a:spcAft>
                  <a:spcPct val="0"/>
                </a:spcAft>
              </a:pPr>
              <a:t>13</a:t>
            </a:fld>
            <a:endParaRPr lang="en-US" sz="1200"/>
          </a:p>
        </p:txBody>
      </p:sp>
      <p:sp>
        <p:nvSpPr>
          <p:cNvPr id="39940" name="Rectangle 2"/>
          <p:cNvSpPr>
            <a:spLocks noGrp="1" noRot="1" noChangeAspect="1" noChangeArrowheads="1" noTextEdit="1"/>
          </p:cNvSpPr>
          <p:nvPr>
            <p:ph type="sldImg"/>
          </p:nvPr>
        </p:nvSpPr>
        <p:spPr bwMode="auto">
          <a:xfrm>
            <a:off x="685800" y="45085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39941" name="Rectangle 3"/>
          <p:cNvSpPr>
            <a:spLocks noGrp="1" noChangeArrowheads="1"/>
          </p:cNvSpPr>
          <p:nvPr>
            <p:ph type="body" idx="1"/>
          </p:nvPr>
        </p:nvSpPr>
        <p:spPr bwMode="auto">
          <a:xfrm>
            <a:off x="307975" y="4130675"/>
            <a:ext cx="6261100" cy="45926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US">
              <a:latin typeface="Calibri"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4198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atin typeface="Calibri" charset="0"/>
              </a:rPr>
              <a:t>The more things change, the more they stay the same.</a:t>
            </a:r>
          </a:p>
        </p:txBody>
      </p:sp>
      <p:sp>
        <p:nvSpPr>
          <p:cNvPr id="4198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FFEFA7E5-C79D-964D-963D-E849DFA29715}" type="slidenum">
              <a:rPr lang="en-US" sz="1200"/>
              <a:pPr eaLnBrk="1" fontAlgn="base" hangingPunct="1">
                <a:spcBef>
                  <a:spcPct val="0"/>
                </a:spcBef>
                <a:spcAft>
                  <a:spcPct val="0"/>
                </a:spcAft>
              </a:pPr>
              <a:t>14</a:t>
            </a:fld>
            <a:endParaRPr lang="en-US"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4403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US">
              <a:latin typeface="Calibri" charset="0"/>
            </a:endParaRPr>
          </a:p>
        </p:txBody>
      </p:sp>
      <p:sp>
        <p:nvSpPr>
          <p:cNvPr id="4403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222DB917-D9B2-814C-AFF9-A7497EFD7450}" type="slidenum">
              <a:rPr lang="en-US" sz="1200"/>
              <a:pPr eaLnBrk="1" fontAlgn="base" hangingPunct="1">
                <a:spcBef>
                  <a:spcPct val="0"/>
                </a:spcBef>
                <a:spcAft>
                  <a:spcPct val="0"/>
                </a:spcAft>
              </a:pPr>
              <a:t>15</a:t>
            </a:fld>
            <a:endParaRPr lang="en-US"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4608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US">
              <a:latin typeface="Calibri" charset="0"/>
            </a:endParaRPr>
          </a:p>
        </p:txBody>
      </p:sp>
      <p:sp>
        <p:nvSpPr>
          <p:cNvPr id="4608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D4E7CE78-81DA-2549-84B9-7AE58B269610}" type="slidenum">
              <a:rPr lang="en-US" sz="1200"/>
              <a:pPr eaLnBrk="1" fontAlgn="base" hangingPunct="1">
                <a:spcBef>
                  <a:spcPct val="0"/>
                </a:spcBef>
                <a:spcAft>
                  <a:spcPct val="0"/>
                </a:spcAft>
              </a:pPr>
              <a:t>16</a:t>
            </a:fld>
            <a:endParaRPr lang="en-US" sz="12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4813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US">
              <a:latin typeface="Calibri" charset="0"/>
            </a:endParaRPr>
          </a:p>
        </p:txBody>
      </p:sp>
      <p:sp>
        <p:nvSpPr>
          <p:cNvPr id="4813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F6736E8F-9A79-E64D-BEE6-DE17618B85A6}" type="slidenum">
              <a:rPr lang="en-US" sz="1200"/>
              <a:pPr eaLnBrk="1" fontAlgn="base" hangingPunct="1">
                <a:spcBef>
                  <a:spcPct val="0"/>
                </a:spcBef>
                <a:spcAft>
                  <a:spcPct val="0"/>
                </a:spcAft>
              </a:pPr>
              <a:t>17</a:t>
            </a:fld>
            <a:endParaRPr lang="en-US" sz="12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017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28600" indent="-228600" eaLnBrk="1" hangingPunct="1">
              <a:spcBef>
                <a:spcPct val="0"/>
              </a:spcBef>
              <a:buFontTx/>
              <a:buAutoNum type="arabicPeriod"/>
            </a:pPr>
            <a:r>
              <a:rPr lang="en-US">
                <a:latin typeface="Calibri" charset="0"/>
              </a:rPr>
              <a:t>Hottel memo was not “new” in 2011 or 2013.  It was first released publicly in the 1970s and posted for many years, on the FBI website prior to the present “FBI Vault” system of publishing historic FBI memoranda.</a:t>
            </a:r>
          </a:p>
          <a:p>
            <a:pPr marL="228600" indent="-228600" eaLnBrk="1" hangingPunct="1">
              <a:spcBef>
                <a:spcPct val="0"/>
              </a:spcBef>
              <a:buFontTx/>
              <a:buAutoNum type="arabicPeriod"/>
            </a:pPr>
            <a:r>
              <a:rPr lang="en-US">
                <a:latin typeface="Calibri" charset="0"/>
              </a:rPr>
              <a:t>Hottel memo reports a third-hand statement by an informant made three years after the “Roswell incident.”</a:t>
            </a:r>
          </a:p>
          <a:p>
            <a:pPr marL="228600" indent="-228600" eaLnBrk="1" hangingPunct="1">
              <a:spcBef>
                <a:spcPct val="0"/>
              </a:spcBef>
              <a:buFontTx/>
              <a:buAutoNum type="arabicPeriod"/>
            </a:pPr>
            <a:r>
              <a:rPr lang="en-US">
                <a:latin typeface="Calibri" charset="0"/>
              </a:rPr>
              <a:t>Comparing the two memos, the description of the “flying saucers” is remarkably different.</a:t>
            </a:r>
          </a:p>
        </p:txBody>
      </p:sp>
      <p:sp>
        <p:nvSpPr>
          <p:cNvPr id="5017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40C0BFD6-A7C7-8E44-A254-98148AFCC95C}" type="slidenum">
              <a:rPr lang="en-US" sz="1200"/>
              <a:pPr eaLnBrk="1" fontAlgn="base" hangingPunct="1">
                <a:spcBef>
                  <a:spcPct val="0"/>
                </a:spcBef>
                <a:spcAft>
                  <a:spcPct val="0"/>
                </a:spcAft>
              </a:pPr>
              <a:t>18</a:t>
            </a:fld>
            <a:endParaRPr lang="en-US" sz="12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222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US">
              <a:latin typeface="Calibri" charset="0"/>
            </a:endParaRPr>
          </a:p>
        </p:txBody>
      </p:sp>
      <p:sp>
        <p:nvSpPr>
          <p:cNvPr id="5222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A4FD4B18-9037-174E-BA04-E7331499D1A0}" type="slidenum">
              <a:rPr lang="en-US" sz="1200"/>
              <a:pPr eaLnBrk="1" fontAlgn="base" hangingPunct="1">
                <a:spcBef>
                  <a:spcPct val="0"/>
                </a:spcBef>
                <a:spcAft>
                  <a:spcPct val="0"/>
                </a:spcAft>
              </a:pPr>
              <a:t>19</a:t>
            </a:fld>
            <a:endParaRPr lang="en-US" sz="12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427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US">
              <a:latin typeface="Calibri" charset="0"/>
            </a:endParaRPr>
          </a:p>
        </p:txBody>
      </p:sp>
      <p:sp>
        <p:nvSpPr>
          <p:cNvPr id="5427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FDE3A6E8-D79D-6B40-BEA1-DBC1EE333BC9}" type="slidenum">
              <a:rPr lang="en-US" sz="1200"/>
              <a:pPr eaLnBrk="1" fontAlgn="base" hangingPunct="1">
                <a:spcBef>
                  <a:spcPct val="0"/>
                </a:spcBef>
                <a:spcAft>
                  <a:spcPct val="0"/>
                </a:spcAft>
              </a:pPr>
              <a:t>20</a:t>
            </a:fld>
            <a:endParaRPr lang="en-US" sz="12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632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atin typeface="Calibri" charset="0"/>
              </a:rPr>
              <a:t>The more things change, the more they stay the same.</a:t>
            </a:r>
          </a:p>
        </p:txBody>
      </p:sp>
      <p:sp>
        <p:nvSpPr>
          <p:cNvPr id="5632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4C331FC5-2FD9-074F-A661-77288A245688}" type="slidenum">
              <a:rPr lang="en-US" sz="1200"/>
              <a:pPr eaLnBrk="1" fontAlgn="base" hangingPunct="1">
                <a:spcBef>
                  <a:spcPct val="0"/>
                </a:spcBef>
                <a:spcAft>
                  <a:spcPct val="0"/>
                </a:spcAft>
              </a:pPr>
              <a:t>21</a:t>
            </a:fld>
            <a:endParaRPr lang="en-US" sz="120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837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atin typeface="Calibri" charset="0"/>
              </a:rPr>
              <a:t>The more things change, the more they stay the same.</a:t>
            </a:r>
          </a:p>
          <a:p>
            <a:pPr eaLnBrk="1" hangingPunct="1">
              <a:spcBef>
                <a:spcPct val="0"/>
              </a:spcBef>
            </a:pPr>
            <a:endParaRPr lang="en-US">
              <a:latin typeface="Calibri" charset="0"/>
            </a:endParaRPr>
          </a:p>
          <a:p>
            <a:pPr eaLnBrk="1" hangingPunct="1">
              <a:spcBef>
                <a:spcPct val="0"/>
              </a:spcBef>
            </a:pPr>
            <a:r>
              <a:rPr lang="en-US">
                <a:latin typeface="Calibri" charset="0"/>
              </a:rPr>
              <a:t>Hearst.</a:t>
            </a:r>
          </a:p>
          <a:p>
            <a:pPr eaLnBrk="1" hangingPunct="1">
              <a:spcBef>
                <a:spcPct val="0"/>
              </a:spcBef>
            </a:pPr>
            <a:r>
              <a:rPr lang="en-US">
                <a:latin typeface="Calibri" charset="0"/>
              </a:rPr>
              <a:t>Vs.</a:t>
            </a:r>
          </a:p>
          <a:p>
            <a:pPr eaLnBrk="1" hangingPunct="1">
              <a:spcBef>
                <a:spcPct val="0"/>
              </a:spcBef>
            </a:pPr>
            <a:r>
              <a:rPr lang="en-US">
                <a:latin typeface="Calibri" charset="0"/>
              </a:rPr>
              <a:t>Jenna’s view of the future.</a:t>
            </a:r>
          </a:p>
        </p:txBody>
      </p:sp>
      <p:sp>
        <p:nvSpPr>
          <p:cNvPr id="5837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261EF733-1920-2A4B-AA95-288D5628D9C8}" type="slidenum">
              <a:rPr lang="en-US" sz="1200"/>
              <a:pPr eaLnBrk="1" fontAlgn="base" hangingPunct="1">
                <a:spcBef>
                  <a:spcPct val="0"/>
                </a:spcBef>
                <a:spcAft>
                  <a:spcPct val="0"/>
                </a:spcAft>
              </a:pPr>
              <a:t>22</a:t>
            </a:fld>
            <a:endParaRPr lang="en-US" sz="12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23"/>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r>
              <a:rPr lang="en-US" sz="1200"/>
              <a:t>Microsoft </a:t>
            </a:r>
            <a:r>
              <a:rPr lang="en-US" sz="1200" b="1"/>
              <a:t>Engineering Excellence</a:t>
            </a:r>
            <a:endParaRPr lang="en-US" sz="1200"/>
          </a:p>
        </p:txBody>
      </p:sp>
      <p:sp>
        <p:nvSpPr>
          <p:cNvPr id="60418" name="Rectangle 25"/>
          <p:cNvSpPr>
            <a:spLocks noGrp="1" noChangeArrowheads="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r>
              <a:rPr lang="en-US" sz="1200"/>
              <a:t>Microsoft Confidential</a:t>
            </a:r>
          </a:p>
        </p:txBody>
      </p:sp>
      <p:sp>
        <p:nvSpPr>
          <p:cNvPr id="60419" name="Rectangle 26"/>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B1621B5A-8362-CF4A-B1ED-0DC739EDD8C2}" type="slidenum">
              <a:rPr lang="en-US" sz="1200"/>
              <a:pPr eaLnBrk="1" fontAlgn="base" hangingPunct="1">
                <a:spcBef>
                  <a:spcPct val="0"/>
                </a:spcBef>
                <a:spcAft>
                  <a:spcPct val="0"/>
                </a:spcAft>
              </a:pPr>
              <a:t>23</a:t>
            </a:fld>
            <a:endParaRPr lang="en-US" sz="1200"/>
          </a:p>
        </p:txBody>
      </p:sp>
      <p:sp>
        <p:nvSpPr>
          <p:cNvPr id="60420" name="Rectangle 2"/>
          <p:cNvSpPr>
            <a:spLocks noGrp="1" noRot="1" noChangeAspect="1" noChangeArrowheads="1" noTextEdit="1"/>
          </p:cNvSpPr>
          <p:nvPr>
            <p:ph type="sldImg"/>
          </p:nvPr>
        </p:nvSpPr>
        <p:spPr bwMode="auto">
          <a:xfrm>
            <a:off x="685800" y="45085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0421" name="Rectangle 3"/>
          <p:cNvSpPr>
            <a:spLocks noGrp="1" noChangeArrowheads="1"/>
          </p:cNvSpPr>
          <p:nvPr>
            <p:ph type="body" idx="1"/>
          </p:nvPr>
        </p:nvSpPr>
        <p:spPr bwMode="auto">
          <a:xfrm>
            <a:off x="307975" y="4130675"/>
            <a:ext cx="6261100" cy="45545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atin typeface="Calibri" charset="0"/>
              </a:rPr>
              <a:t>Definition of Journalism:  </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23"/>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r>
              <a:rPr lang="en-US" sz="1200"/>
              <a:t>Microsoft </a:t>
            </a:r>
            <a:r>
              <a:rPr lang="en-US" sz="1200" b="1"/>
              <a:t>Engineering Excellence</a:t>
            </a:r>
            <a:endParaRPr lang="en-US" sz="1200"/>
          </a:p>
        </p:txBody>
      </p:sp>
      <p:sp>
        <p:nvSpPr>
          <p:cNvPr id="62466" name="Rectangle 25"/>
          <p:cNvSpPr>
            <a:spLocks noGrp="1" noChangeArrowheads="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r>
              <a:rPr lang="en-US" sz="1200"/>
              <a:t>Microsoft Confidential</a:t>
            </a:r>
          </a:p>
        </p:txBody>
      </p:sp>
      <p:sp>
        <p:nvSpPr>
          <p:cNvPr id="62467" name="Rectangle 26"/>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FB9ACDE3-7962-9D42-B21F-329374A536A3}" type="slidenum">
              <a:rPr lang="en-US" sz="1200"/>
              <a:pPr eaLnBrk="1" fontAlgn="base" hangingPunct="1">
                <a:spcBef>
                  <a:spcPct val="0"/>
                </a:spcBef>
                <a:spcAft>
                  <a:spcPct val="0"/>
                </a:spcAft>
              </a:pPr>
              <a:t>24</a:t>
            </a:fld>
            <a:endParaRPr lang="en-US" sz="1200"/>
          </a:p>
        </p:txBody>
      </p:sp>
      <p:sp>
        <p:nvSpPr>
          <p:cNvPr id="62468" name="Rectangle 2"/>
          <p:cNvSpPr>
            <a:spLocks noGrp="1" noRot="1" noChangeAspect="1" noChangeArrowheads="1" noTextEdit="1"/>
          </p:cNvSpPr>
          <p:nvPr>
            <p:ph type="sldImg"/>
          </p:nvPr>
        </p:nvSpPr>
        <p:spPr bwMode="auto">
          <a:xfrm>
            <a:off x="685800" y="45085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2469" name="Rectangle 3"/>
          <p:cNvSpPr>
            <a:spLocks noGrp="1" noChangeArrowheads="1"/>
          </p:cNvSpPr>
          <p:nvPr>
            <p:ph type="body" idx="1"/>
          </p:nvPr>
        </p:nvSpPr>
        <p:spPr bwMode="auto">
          <a:xfrm>
            <a:off x="307975" y="4130675"/>
            <a:ext cx="6261100" cy="45926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US">
              <a:latin typeface="Calibri"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23"/>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r>
              <a:rPr lang="en-US" sz="1200"/>
              <a:t>Microsoft </a:t>
            </a:r>
            <a:r>
              <a:rPr lang="en-US" sz="1200" b="1"/>
              <a:t>Engineering Excellence</a:t>
            </a:r>
            <a:endParaRPr lang="en-US" sz="1200"/>
          </a:p>
        </p:txBody>
      </p:sp>
      <p:sp>
        <p:nvSpPr>
          <p:cNvPr id="62466" name="Rectangle 25"/>
          <p:cNvSpPr>
            <a:spLocks noGrp="1" noChangeArrowheads="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r>
              <a:rPr lang="en-US" sz="1200"/>
              <a:t>Microsoft Confidential</a:t>
            </a:r>
          </a:p>
        </p:txBody>
      </p:sp>
      <p:sp>
        <p:nvSpPr>
          <p:cNvPr id="62467" name="Rectangle 26"/>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FB9ACDE3-7962-9D42-B21F-329374A536A3}" type="slidenum">
              <a:rPr lang="en-US" sz="1200"/>
              <a:pPr eaLnBrk="1" fontAlgn="base" hangingPunct="1">
                <a:spcBef>
                  <a:spcPct val="0"/>
                </a:spcBef>
                <a:spcAft>
                  <a:spcPct val="0"/>
                </a:spcAft>
              </a:pPr>
              <a:t>25</a:t>
            </a:fld>
            <a:endParaRPr lang="en-US" sz="1200"/>
          </a:p>
        </p:txBody>
      </p:sp>
      <p:sp>
        <p:nvSpPr>
          <p:cNvPr id="62468" name="Rectangle 2"/>
          <p:cNvSpPr>
            <a:spLocks noGrp="1" noRot="1" noChangeAspect="1" noChangeArrowheads="1" noTextEdit="1"/>
          </p:cNvSpPr>
          <p:nvPr>
            <p:ph type="sldImg"/>
          </p:nvPr>
        </p:nvSpPr>
        <p:spPr bwMode="auto">
          <a:xfrm>
            <a:off x="685800" y="45085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2469" name="Rectangle 3"/>
          <p:cNvSpPr>
            <a:spLocks noGrp="1" noChangeArrowheads="1"/>
          </p:cNvSpPr>
          <p:nvPr>
            <p:ph type="body" idx="1"/>
          </p:nvPr>
        </p:nvSpPr>
        <p:spPr bwMode="auto">
          <a:xfrm>
            <a:off x="307975" y="4130675"/>
            <a:ext cx="6261100" cy="45926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r>
              <a:rPr lang="en-US" dirty="0" smtClean="0">
                <a:latin typeface="Calibri" charset="0"/>
              </a:rPr>
              <a:t>Relief sculptures at the main entrance</a:t>
            </a:r>
            <a:r>
              <a:rPr lang="en-US" baseline="0" dirty="0" smtClean="0">
                <a:latin typeface="Calibri" charset="0"/>
              </a:rPr>
              <a:t> arch to the Rice University quadrangle.</a:t>
            </a:r>
          </a:p>
          <a:p>
            <a:pPr eaLnBrk="1" hangingPunct="1">
              <a:spcBef>
                <a:spcPct val="0"/>
              </a:spcBef>
            </a:pPr>
            <a:r>
              <a:rPr lang="en-US" baseline="0" dirty="0" smtClean="0">
                <a:latin typeface="Calibri" charset="0"/>
              </a:rPr>
              <a:t>Each of the four corners of the arch hold the face of a classman:</a:t>
            </a:r>
          </a:p>
          <a:p>
            <a:pPr eaLnBrk="1" hangingPunct="1">
              <a:spcBef>
                <a:spcPct val="0"/>
              </a:spcBef>
            </a:pPr>
            <a:r>
              <a:rPr lang="en-US" baseline="0" dirty="0" smtClean="0">
                <a:latin typeface="Calibri" charset="0"/>
              </a:rPr>
              <a:t> - Freshman, smiling – does ne know what is waiting for him?</a:t>
            </a:r>
          </a:p>
          <a:p>
            <a:pPr marL="171450" indent="-171450" eaLnBrk="1" hangingPunct="1">
              <a:spcBef>
                <a:spcPct val="0"/>
              </a:spcBef>
              <a:buFontTx/>
              <a:buChar char="-"/>
            </a:pPr>
            <a:r>
              <a:rPr lang="en-US" baseline="0" dirty="0" smtClean="0">
                <a:latin typeface="Calibri" charset="0"/>
              </a:rPr>
              <a:t>Sophomore, slowly realizing it’s no longer “high school” </a:t>
            </a:r>
          </a:p>
          <a:p>
            <a:pPr marL="171450" indent="-171450" eaLnBrk="1" hangingPunct="1">
              <a:spcBef>
                <a:spcPct val="0"/>
              </a:spcBef>
              <a:buFontTx/>
              <a:buChar char="-"/>
            </a:pPr>
            <a:r>
              <a:rPr lang="en-US" baseline="0" dirty="0" smtClean="0">
                <a:latin typeface="Calibri" charset="0"/>
              </a:rPr>
              <a:t>Junior, determined to stick it out to the end</a:t>
            </a:r>
          </a:p>
          <a:p>
            <a:pPr marL="171450" indent="-171450" eaLnBrk="1" hangingPunct="1">
              <a:spcBef>
                <a:spcPct val="0"/>
              </a:spcBef>
              <a:buFontTx/>
              <a:buChar char="-"/>
            </a:pPr>
            <a:r>
              <a:rPr lang="en-US" baseline="0" dirty="0" smtClean="0">
                <a:latin typeface="Calibri" charset="0"/>
              </a:rPr>
              <a:t>Senior, the master, ready to graduate and “face the </a:t>
            </a:r>
            <a:r>
              <a:rPr lang="en-US" baseline="0" smtClean="0">
                <a:latin typeface="Calibri" charset="0"/>
              </a:rPr>
              <a:t>world”</a:t>
            </a:r>
            <a:endParaRPr lang="en-US" dirty="0">
              <a:latin typeface="Calibri"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451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atin typeface="Calibri" charset="0"/>
              </a:rPr>
              <a:t>Use a section header for each of the topics, so there is a clear transition to the audience. </a:t>
            </a:r>
          </a:p>
          <a:p>
            <a:pPr eaLnBrk="1" hangingPunct="1">
              <a:spcBef>
                <a:spcPct val="0"/>
              </a:spcBef>
            </a:pPr>
            <a:endParaRPr lang="en-US">
              <a:latin typeface="Calibri" charset="0"/>
            </a:endParaRPr>
          </a:p>
        </p:txBody>
      </p:sp>
      <p:sp>
        <p:nvSpPr>
          <p:cNvPr id="6451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D7849CCD-2F2C-A847-BDC6-E1DCE308681D}" type="slidenum">
              <a:rPr lang="en-US" sz="1200"/>
              <a:pPr eaLnBrk="1" fontAlgn="base" hangingPunct="1">
                <a:spcBef>
                  <a:spcPct val="0"/>
                </a:spcBef>
                <a:spcAft>
                  <a:spcPct val="0"/>
                </a:spcAft>
              </a:pPr>
              <a:t>26</a:t>
            </a:fld>
            <a:endParaRPr lang="en-US" sz="120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23"/>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r>
              <a:rPr lang="en-US" sz="1200"/>
              <a:t>Microsoft </a:t>
            </a:r>
            <a:r>
              <a:rPr lang="en-US" sz="1200" b="1"/>
              <a:t>Engineering Excellence</a:t>
            </a:r>
            <a:endParaRPr lang="en-US" sz="1200"/>
          </a:p>
        </p:txBody>
      </p:sp>
      <p:sp>
        <p:nvSpPr>
          <p:cNvPr id="66562" name="Rectangle 25"/>
          <p:cNvSpPr>
            <a:spLocks noGrp="1" noChangeArrowheads="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r>
              <a:rPr lang="en-US" sz="1200"/>
              <a:t>Microsoft Confidential</a:t>
            </a:r>
          </a:p>
        </p:txBody>
      </p:sp>
      <p:sp>
        <p:nvSpPr>
          <p:cNvPr id="66563" name="Rectangle 26"/>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39F74543-49A6-0A48-BAFE-B286B67DB2EB}" type="slidenum">
              <a:rPr lang="en-US" sz="1200"/>
              <a:pPr eaLnBrk="1" fontAlgn="base" hangingPunct="1">
                <a:spcBef>
                  <a:spcPct val="0"/>
                </a:spcBef>
                <a:spcAft>
                  <a:spcPct val="0"/>
                </a:spcAft>
              </a:pPr>
              <a:t>27</a:t>
            </a:fld>
            <a:endParaRPr lang="en-US" sz="1200"/>
          </a:p>
        </p:txBody>
      </p:sp>
      <p:sp>
        <p:nvSpPr>
          <p:cNvPr id="66564" name="Rectangle 2"/>
          <p:cNvSpPr>
            <a:spLocks noGrp="1" noRot="1" noChangeAspect="1" noChangeArrowheads="1" noTextEdit="1"/>
          </p:cNvSpPr>
          <p:nvPr>
            <p:ph type="sldImg"/>
          </p:nvPr>
        </p:nvSpPr>
        <p:spPr bwMode="auto">
          <a:xfrm>
            <a:off x="685800" y="45085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47110" name="Rectangle 3"/>
          <p:cNvSpPr>
            <a:spLocks noGrp="1" noChangeArrowheads="1"/>
          </p:cNvSpPr>
          <p:nvPr>
            <p:ph type="body" idx="1"/>
          </p:nvPr>
        </p:nvSpPr>
        <p:spPr>
          <a:xfrm>
            <a:off x="307975" y="4130675"/>
            <a:ext cx="6261100" cy="4592638"/>
          </a:xfrm>
          <a:ln/>
        </p:spPr>
        <p:txBody>
          <a:bodyPr wrap="square" numCol="1" anchor="t" anchorCtr="0" compatLnSpc="1">
            <a:prstTxWarp prst="textNoShape">
              <a:avLst/>
            </a:prstTxWarp>
          </a:bodyPr>
          <a:lstStyle/>
          <a:p>
            <a:pPr eaLnBrk="1" hangingPunct="1">
              <a:spcBef>
                <a:spcPct val="0"/>
              </a:spcBef>
            </a:pPr>
            <a:r>
              <a:rPr lang="en-US" b="1" i="1">
                <a:latin typeface="Calibri" charset="0"/>
              </a:rPr>
              <a:t>Steve Jobs Interview – Wired Magazine – February 1996</a:t>
            </a:r>
          </a:p>
          <a:p>
            <a:pPr eaLnBrk="1" hangingPunct="1">
              <a:spcBef>
                <a:spcPct val="0"/>
              </a:spcBef>
            </a:pPr>
            <a:r>
              <a:rPr lang="en-US">
                <a:latin typeface="Calibri" charset="0"/>
              </a:rPr>
              <a:t> </a:t>
            </a:r>
          </a:p>
          <a:p>
            <a:pPr eaLnBrk="1" hangingPunct="1">
              <a:spcBef>
                <a:spcPct val="0"/>
              </a:spcBef>
            </a:pPr>
            <a:r>
              <a:rPr lang="en-US">
                <a:latin typeface="Calibri" charset="0"/>
              </a:rPr>
              <a:t>What's the biggest surprise this new technology will deliver?</a:t>
            </a:r>
          </a:p>
          <a:p>
            <a:pPr eaLnBrk="1" hangingPunct="1">
              <a:spcBef>
                <a:spcPct val="0"/>
              </a:spcBef>
            </a:pPr>
            <a:r>
              <a:rPr lang="en-US">
                <a:latin typeface="Calibri" charset="0"/>
              </a:rPr>
              <a:t>“The problem is I'm older now, I'm 40 years old, and this stuff [the Internet] doesn't change the world. It really doesn't.</a:t>
            </a:r>
          </a:p>
          <a:p>
            <a:pPr eaLnBrk="1" hangingPunct="1">
              <a:spcBef>
                <a:spcPct val="0"/>
              </a:spcBef>
            </a:pPr>
            <a:r>
              <a:rPr lang="en-US">
                <a:latin typeface="Calibri" charset="0"/>
              </a:rPr>
              <a:t>“I'm sorry, it's true. Having children really changes your view on these things. We're born, we live for a brief instant, and we die. It's been happening for a long time. Technology is not changing it much - if at all.</a:t>
            </a:r>
          </a:p>
          <a:p>
            <a:pPr eaLnBrk="1" hangingPunct="1">
              <a:spcBef>
                <a:spcPct val="0"/>
              </a:spcBef>
            </a:pPr>
            <a:r>
              <a:rPr lang="en-US">
                <a:latin typeface="Calibri" charset="0"/>
              </a:rPr>
              <a:t>“These technologies can make life easier, can let us touch people we might not otherwise. You may have a child with a birth defect and be able to get in touch with other parents and support groups, get medical information, the latest experimental drugs. These things can profoundly influence life. I'm not downplaying that. But it's a disservice to constantly put things in this radical new light - that it's going to change everything.  </a:t>
            </a:r>
            <a:br>
              <a:rPr lang="en-US">
                <a:latin typeface="Calibri" charset="0"/>
              </a:rPr>
            </a:br>
            <a:r>
              <a:rPr lang="en-US">
                <a:latin typeface="Calibri" charset="0"/>
              </a:rPr>
              <a:t>“</a:t>
            </a:r>
            <a:r>
              <a:rPr lang="en-US" altLang="ja-JP" u="sng">
                <a:latin typeface="Calibri" charset="0"/>
              </a:rPr>
              <a:t>Things don't have to change the world to be important</a:t>
            </a:r>
            <a:r>
              <a:rPr lang="en-US" altLang="ja-JP">
                <a:latin typeface="Calibri" charset="0"/>
              </a:rPr>
              <a:t>.</a:t>
            </a:r>
          </a:p>
          <a:p>
            <a:pPr eaLnBrk="1" hangingPunct="1">
              <a:spcBef>
                <a:spcPct val="0"/>
              </a:spcBef>
            </a:pPr>
            <a:r>
              <a:rPr lang="en-US">
                <a:latin typeface="Calibri" charset="0"/>
              </a:rPr>
              <a:t>“[Take education, for example.  There are ways to solve] our problems in education. Unfortunately, technology isn't it. You're not going to solve the problems by putting all knowledge onto CD-ROMs. We can put a Web site in every school - none of this is bad. It's bad only if it lulls us into thinking we're doing something to solve the problem with education.</a:t>
            </a:r>
          </a:p>
          <a:p>
            <a:pPr eaLnBrk="1" hangingPunct="1">
              <a:spcBef>
                <a:spcPct val="0"/>
              </a:spcBef>
            </a:pPr>
            <a:r>
              <a:rPr lang="en-US">
                <a:latin typeface="Calibri" charset="0"/>
              </a:rPr>
              <a:t>“Lincoln did not have a Web site at the log cabin where his parents home-schooled him, and he turned out pretty interesting. Historical precedent shows that we can turn out amazing human beings without technology. Precedent also shows that we can turn out very uninteresting human beings with technology.</a:t>
            </a:r>
          </a:p>
          <a:p>
            <a:pPr eaLnBrk="1" hangingPunct="1">
              <a:spcBef>
                <a:spcPct val="0"/>
              </a:spcBef>
            </a:pPr>
            <a:r>
              <a:rPr lang="en-US">
                <a:latin typeface="Calibri" charset="0"/>
              </a:rPr>
              <a:t>“It's not as simple as you think when you're in your late teens or 20-something - that technology's going to change the world. In some ways it will, in some ways it won't.</a:t>
            </a:r>
          </a:p>
          <a:p>
            <a:pPr eaLnBrk="1" hangingPunct="1">
              <a:spcBef>
                <a:spcPct val="0"/>
              </a:spcBef>
            </a:pPr>
            <a:r>
              <a:rPr lang="en-US">
                <a:latin typeface="Calibri" charset="0"/>
              </a:rPr>
              <a:t> </a:t>
            </a:r>
          </a:p>
          <a:p>
            <a:pPr eaLnBrk="1" hangingPunct="1">
              <a:spcBef>
                <a:spcPct val="0"/>
              </a:spcBef>
            </a:pPr>
            <a:r>
              <a:rPr lang="en-US">
                <a:latin typeface="Calibri" charset="0"/>
              </a:rPr>
              <a:t/>
            </a:r>
            <a:br>
              <a:rPr lang="en-US">
                <a:latin typeface="Calibri" charset="0"/>
              </a:rPr>
            </a:br>
            <a:r>
              <a:rPr lang="en-US" i="1">
                <a:effectLst>
                  <a:outerShdw blurRad="38100" dist="38100" dir="2700000" algn="tl">
                    <a:srgbClr val="DDDDDD"/>
                  </a:outerShdw>
                </a:effectLst>
                <a:latin typeface="Calibri" charset="0"/>
              </a:rPr>
              <a:t>[Note: Steve Jobs, founder of Apple, Inc., developer of the iPhone, iPad, iMac, iTunes, died at the age of 56, on September 5, 2011, surrounded by his family, at his home, of terminal cancer.] </a:t>
            </a:r>
            <a:endParaRPr lang="en-US">
              <a:latin typeface="Calibri" charset="0"/>
            </a:endParaRPr>
          </a:p>
          <a:p>
            <a:pPr eaLnBrk="1" hangingPunct="1">
              <a:lnSpc>
                <a:spcPct val="80000"/>
              </a:lnSpc>
              <a:spcBef>
                <a:spcPct val="0"/>
              </a:spcBef>
            </a:pPr>
            <a:endParaRPr lang="en-US">
              <a:latin typeface="Calibri"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861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US">
              <a:latin typeface="Calibri" charset="0"/>
            </a:endParaRPr>
          </a:p>
        </p:txBody>
      </p:sp>
      <p:sp>
        <p:nvSpPr>
          <p:cNvPr id="6861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5E3A9D7F-0E60-9F40-B8F5-EC4041C9415D}" type="slidenum">
              <a:rPr lang="en-US" sz="1200"/>
              <a:pPr eaLnBrk="1" fontAlgn="base" hangingPunct="1">
                <a:spcBef>
                  <a:spcPct val="0"/>
                </a:spcBef>
                <a:spcAft>
                  <a:spcPct val="0"/>
                </a:spcAft>
              </a:pPr>
              <a:t>28</a:t>
            </a:fld>
            <a:endParaRPr lang="en-US" sz="120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065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atin typeface="Calibri" charset="0"/>
              </a:rPr>
              <a:t>Summarize presentation content by restating the important points from the lessons.</a:t>
            </a:r>
          </a:p>
          <a:p>
            <a:pPr eaLnBrk="1" hangingPunct="1">
              <a:spcBef>
                <a:spcPct val="0"/>
              </a:spcBef>
            </a:pPr>
            <a:r>
              <a:rPr lang="en-US">
                <a:latin typeface="Calibri" charset="0"/>
              </a:rPr>
              <a:t>What do you want the audience to remember when they leave your presentation?</a:t>
            </a:r>
          </a:p>
        </p:txBody>
      </p:sp>
      <p:sp>
        <p:nvSpPr>
          <p:cNvPr id="7065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7ADDB373-0D35-8B49-8307-49B61E3B3A80}" type="slidenum">
              <a:rPr lang="en-US" sz="1200"/>
              <a:pPr eaLnBrk="1" fontAlgn="base" hangingPunct="1">
                <a:spcBef>
                  <a:spcPct val="0"/>
                </a:spcBef>
                <a:spcAft>
                  <a:spcPct val="0"/>
                </a:spcAft>
              </a:pPr>
              <a:t>29</a:t>
            </a:fld>
            <a:endParaRPr lang="en-US" sz="120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23"/>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r>
              <a:rPr lang="en-US" sz="1200"/>
              <a:t>Microsoft </a:t>
            </a:r>
            <a:r>
              <a:rPr lang="en-US" sz="1200" b="1"/>
              <a:t>Engineering Excellence</a:t>
            </a:r>
            <a:endParaRPr lang="en-US" sz="1200"/>
          </a:p>
        </p:txBody>
      </p:sp>
      <p:sp>
        <p:nvSpPr>
          <p:cNvPr id="72706" name="Rectangle 25"/>
          <p:cNvSpPr>
            <a:spLocks noGrp="1" noChangeArrowheads="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r>
              <a:rPr lang="en-US" sz="1200"/>
              <a:t>Microsoft Confidential</a:t>
            </a:r>
          </a:p>
        </p:txBody>
      </p:sp>
      <p:sp>
        <p:nvSpPr>
          <p:cNvPr id="72707" name="Rectangle 26"/>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87F25C4E-FA4C-D244-8C33-DE4736C8987E}" type="slidenum">
              <a:rPr lang="en-US" sz="1200"/>
              <a:pPr eaLnBrk="1" fontAlgn="base" hangingPunct="1">
                <a:spcBef>
                  <a:spcPct val="0"/>
                </a:spcBef>
                <a:spcAft>
                  <a:spcPct val="0"/>
                </a:spcAft>
              </a:pPr>
              <a:t>30</a:t>
            </a:fld>
            <a:endParaRPr lang="en-US" sz="1200"/>
          </a:p>
        </p:txBody>
      </p:sp>
      <p:sp>
        <p:nvSpPr>
          <p:cNvPr id="72708" name="Rectangle 2"/>
          <p:cNvSpPr>
            <a:spLocks noGrp="1" noRot="1" noChangeAspect="1" noChangeArrowheads="1" noTextEdit="1"/>
          </p:cNvSpPr>
          <p:nvPr>
            <p:ph type="sldImg"/>
          </p:nvPr>
        </p:nvSpPr>
        <p:spPr bwMode="auto">
          <a:xfrm>
            <a:off x="685800" y="450850"/>
            <a:ext cx="54864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2709" name="Rectangle 3"/>
          <p:cNvSpPr>
            <a:spLocks noGrp="1" noChangeArrowheads="1"/>
          </p:cNvSpPr>
          <p:nvPr>
            <p:ph type="body" idx="1"/>
          </p:nvPr>
        </p:nvSpPr>
        <p:spPr bwMode="auto">
          <a:xfrm>
            <a:off x="307975" y="4130675"/>
            <a:ext cx="6261100" cy="45545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US">
              <a:latin typeface="Calibri"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23"/>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r>
              <a:rPr lang="en-US" sz="1200"/>
              <a:t>Microsoft </a:t>
            </a:r>
            <a:r>
              <a:rPr lang="en-US" sz="1200" b="1"/>
              <a:t>Engineering Excellence</a:t>
            </a:r>
            <a:endParaRPr lang="en-US" sz="1200"/>
          </a:p>
        </p:txBody>
      </p:sp>
      <p:sp>
        <p:nvSpPr>
          <p:cNvPr id="74754" name="Rectangle 25"/>
          <p:cNvSpPr>
            <a:spLocks noGrp="1" noChangeArrowheads="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r>
              <a:rPr lang="en-US" sz="1200"/>
              <a:t>Microsoft Confidential</a:t>
            </a:r>
          </a:p>
        </p:txBody>
      </p:sp>
      <p:sp>
        <p:nvSpPr>
          <p:cNvPr id="74755" name="Rectangle 26"/>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00E295B2-8CC3-E143-BA4D-1F83E6E297D4}" type="slidenum">
              <a:rPr lang="en-US" sz="1200"/>
              <a:pPr eaLnBrk="1" fontAlgn="base" hangingPunct="1">
                <a:spcBef>
                  <a:spcPct val="0"/>
                </a:spcBef>
                <a:spcAft>
                  <a:spcPct val="0"/>
                </a:spcAft>
              </a:pPr>
              <a:t>31</a:t>
            </a:fld>
            <a:endParaRPr lang="en-US" sz="1200"/>
          </a:p>
        </p:txBody>
      </p:sp>
      <p:sp>
        <p:nvSpPr>
          <p:cNvPr id="74756" name="Rectangle 2"/>
          <p:cNvSpPr>
            <a:spLocks noGrp="1" noRot="1" noChangeAspect="1" noChangeArrowheads="1" noTextEdit="1"/>
          </p:cNvSpPr>
          <p:nvPr>
            <p:ph type="sldImg"/>
          </p:nvPr>
        </p:nvSpPr>
        <p:spPr bwMode="auto">
          <a:xfrm>
            <a:off x="701675" y="449263"/>
            <a:ext cx="5453063" cy="3408362"/>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4757" name="Rectangle 3"/>
          <p:cNvSpPr>
            <a:spLocks noGrp="1" noChangeArrowheads="1"/>
          </p:cNvSpPr>
          <p:nvPr>
            <p:ph type="body" idx="1"/>
          </p:nvPr>
        </p:nvSpPr>
        <p:spPr bwMode="auto">
          <a:xfrm>
            <a:off x="307975" y="4140200"/>
            <a:ext cx="6261100" cy="45926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US">
              <a:latin typeface="Calibri"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Rectangle 23"/>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r>
              <a:rPr lang="en-US" sz="1200"/>
              <a:t>Microsoft </a:t>
            </a:r>
            <a:r>
              <a:rPr lang="en-US" sz="1200" b="1"/>
              <a:t>Engineering Excellence</a:t>
            </a:r>
            <a:endParaRPr lang="en-US" sz="1200"/>
          </a:p>
        </p:txBody>
      </p:sp>
      <p:sp>
        <p:nvSpPr>
          <p:cNvPr id="76802" name="Rectangle 25"/>
          <p:cNvSpPr>
            <a:spLocks noGrp="1" noChangeArrowheads="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r>
              <a:rPr lang="en-US" sz="1200"/>
              <a:t>Microsoft Confidential</a:t>
            </a:r>
          </a:p>
        </p:txBody>
      </p:sp>
      <p:sp>
        <p:nvSpPr>
          <p:cNvPr id="76803" name="Rectangle 26"/>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fontAlgn="base" hangingPunct="1">
              <a:spcBef>
                <a:spcPct val="0"/>
              </a:spcBef>
              <a:spcAft>
                <a:spcPct val="0"/>
              </a:spcAft>
            </a:pPr>
            <a:fld id="{833739C2-888C-E04A-86D3-34B4C412E79A}" type="slidenum">
              <a:rPr lang="en-US" sz="1200"/>
              <a:pPr eaLnBrk="1" fontAlgn="base" hangingPunct="1">
                <a:spcBef>
                  <a:spcPct val="0"/>
                </a:spcBef>
                <a:spcAft>
                  <a:spcPct val="0"/>
                </a:spcAft>
              </a:pPr>
              <a:t>32</a:t>
            </a:fld>
            <a:endParaRPr lang="en-US" sz="1200"/>
          </a:p>
        </p:txBody>
      </p:sp>
      <p:sp>
        <p:nvSpPr>
          <p:cNvPr id="76804" name="Rectangle 2"/>
          <p:cNvSpPr>
            <a:spLocks noGrp="1" noRot="1" noChangeAspect="1" noChangeArrowheads="1" noTextEdit="1"/>
          </p:cNvSpPr>
          <p:nvPr>
            <p:ph type="sldImg"/>
          </p:nvPr>
        </p:nvSpPr>
        <p:spPr bwMode="auto">
          <a:xfrm>
            <a:off x="701675" y="449263"/>
            <a:ext cx="5453063" cy="3408362"/>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6805" name="Rectangle 3"/>
          <p:cNvSpPr>
            <a:spLocks noGrp="1" noChangeArrowheads="1"/>
          </p:cNvSpPr>
          <p:nvPr>
            <p:ph type="body" idx="1"/>
          </p:nvPr>
        </p:nvSpPr>
        <p:spPr bwMode="auto">
          <a:xfrm>
            <a:off x="307975" y="4140200"/>
            <a:ext cx="6261100" cy="45926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US">
              <a:latin typeface="Calibri"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2863" y="0"/>
            <a:ext cx="9101137" cy="573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1588"/>
            <a:ext cx="37211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2590800" y="1905000"/>
            <a:ext cx="6180224" cy="1225021"/>
          </a:xfrm>
        </p:spPr>
        <p:txBody>
          <a:bodyPr anchor="t"/>
          <a:lstStyle>
            <a:lvl1pPr algn="r">
              <a:defRPr b="1" cap="small" baseline="0">
                <a:solidFill>
                  <a:srgbClr val="003300"/>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3962400" y="3365500"/>
            <a:ext cx="4772528" cy="825500"/>
          </a:xfrm>
        </p:spPr>
        <p:txBody>
          <a:bodyPr>
            <a:normAutofit/>
          </a:bodyPr>
          <a:lstStyle>
            <a:lvl1pPr marL="0" indent="0" algn="r">
              <a:buNone/>
              <a:defRPr sz="2000" b="0">
                <a:solidFill>
                  <a:schemeClr val="tx1"/>
                </a:solidFill>
                <a:latin typeface="Georgia" pitchFamily="18"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0" name="Picture Placeholder 9"/>
          <p:cNvSpPr>
            <a:spLocks noGrp="1"/>
          </p:cNvSpPr>
          <p:nvPr>
            <p:ph type="pic" sz="quarter" idx="13"/>
          </p:nvPr>
        </p:nvSpPr>
        <p:spPr>
          <a:xfrm>
            <a:off x="6858000" y="4254500"/>
            <a:ext cx="1828800" cy="825500"/>
          </a:xfrm>
        </p:spPr>
        <p:txBody>
          <a:bodyPr rtlCol="0">
            <a:normAutofit/>
          </a:bodyPr>
          <a:lstStyle>
            <a:lvl1pPr marL="0" indent="0" algn="ctr">
              <a:buNone/>
              <a:defRPr sz="2000" baseline="0"/>
            </a:lvl1pPr>
          </a:lstStyle>
          <a:p>
            <a:pPr lvl="0"/>
            <a:r>
              <a:rPr lang="en-US" noProof="0" smtClean="0"/>
              <a:t>Drag picture to placeholder or click icon to add</a:t>
            </a:r>
            <a:endParaRPr lang="en-US" noProof="0" dirty="0"/>
          </a:p>
        </p:txBody>
      </p:sp>
    </p:spTree>
    <p:extLst>
      <p:ext uri="{BB962C8B-B14F-4D97-AF65-F5344CB8AC3E}">
        <p14:creationId xmlns:p14="http://schemas.microsoft.com/office/powerpoint/2010/main" val="1857466756"/>
      </p:ext>
    </p:extLst>
  </p:cSld>
  <p:clrMapOvr>
    <a:masterClrMapping/>
  </p:clrMapOvr>
  <p:transition xmlns:p14="http://schemas.microsoft.com/office/powerpoint/2010/main" spd="slow">
    <p:wipe dir="d"/>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pic>
        <p:nvPicPr>
          <p:cNvPr id="4"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2863" y="0"/>
            <a:ext cx="9101137" cy="573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rot="5400000">
            <a:off x="3395663" y="-3411538"/>
            <a:ext cx="2349500" cy="917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2000" y="2540000"/>
            <a:ext cx="4343400" cy="1135063"/>
          </a:xfrm>
        </p:spPr>
        <p:txBody>
          <a:bodyPr anchor="b"/>
          <a:lstStyle>
            <a:lvl1pPr algn="l">
              <a:defRPr sz="4000" b="1" cap="small" baseline="0">
                <a:solidFill>
                  <a:srgbClr val="003300"/>
                </a:solidFill>
              </a:defRPr>
            </a:lvl1pPr>
          </a:lstStyle>
          <a:p>
            <a:r>
              <a:rPr lang="en-US" smtClean="0"/>
              <a:t>Click to edit Master title style</a:t>
            </a:r>
            <a:endParaRPr lang="en-US" dirty="0"/>
          </a:p>
        </p:txBody>
      </p:sp>
      <p:sp>
        <p:nvSpPr>
          <p:cNvPr id="10" name="Picture Placeholder 9"/>
          <p:cNvSpPr>
            <a:spLocks noGrp="1"/>
          </p:cNvSpPr>
          <p:nvPr>
            <p:ph type="pic" sz="quarter" idx="13"/>
          </p:nvPr>
        </p:nvSpPr>
        <p:spPr>
          <a:xfrm>
            <a:off x="6781800" y="4445000"/>
            <a:ext cx="2133600" cy="825500"/>
          </a:xfrm>
        </p:spPr>
        <p:txBody>
          <a:bodyPr rtlCol="0">
            <a:normAutofit/>
          </a:bodyPr>
          <a:lstStyle>
            <a:lvl1pPr marL="0" indent="0" algn="ctr">
              <a:buNone/>
              <a:defRPr sz="1800"/>
            </a:lvl1pPr>
          </a:lstStyle>
          <a:p>
            <a:pPr lvl="0"/>
            <a:r>
              <a:rPr lang="en-US" noProof="0" smtClean="0"/>
              <a:t>Drag picture to placeholder or click icon to add</a:t>
            </a:r>
            <a:endParaRPr lang="en-US" noProof="0" dirty="0"/>
          </a:p>
        </p:txBody>
      </p:sp>
      <p:sp>
        <p:nvSpPr>
          <p:cNvPr id="6" name="Date Placeholder 3"/>
          <p:cNvSpPr>
            <a:spLocks noGrp="1"/>
          </p:cNvSpPr>
          <p:nvPr>
            <p:ph type="dt" sz="half" idx="14"/>
          </p:nvPr>
        </p:nvSpPr>
        <p:spPr/>
        <p:txBody>
          <a:bodyPr/>
          <a:lstStyle>
            <a:lvl1pPr>
              <a:defRPr/>
            </a:lvl1pPr>
          </a:lstStyle>
          <a:p>
            <a:pPr>
              <a:defRPr/>
            </a:pPr>
            <a:fld id="{8388E9E8-DE1B-374E-8EC3-2F79DCDBE0E4}" type="datetimeFigureOut">
              <a:rPr lang="en-US"/>
              <a:pPr>
                <a:defRPr/>
              </a:pPr>
              <a:t>11/14/13</a:t>
            </a:fld>
            <a:endParaRPr lang="en-US" dirty="0"/>
          </a:p>
        </p:txBody>
      </p:sp>
      <p:sp>
        <p:nvSpPr>
          <p:cNvPr id="7" name="Footer Placeholder 4"/>
          <p:cNvSpPr>
            <a:spLocks noGrp="1"/>
          </p:cNvSpPr>
          <p:nvPr>
            <p:ph type="ftr" sz="quarter" idx="15"/>
          </p:nvPr>
        </p:nvSpPr>
        <p:spPr/>
        <p:txBody>
          <a:bodyPr/>
          <a:lstStyle>
            <a:lvl1pPr>
              <a:defRPr/>
            </a:lvl1pPr>
          </a:lstStyle>
          <a:p>
            <a:pPr>
              <a:defRPr/>
            </a:pPr>
            <a:endParaRPr lang="en-US"/>
          </a:p>
        </p:txBody>
      </p:sp>
      <p:sp>
        <p:nvSpPr>
          <p:cNvPr id="8" name="Slide Number Placeholder 5"/>
          <p:cNvSpPr>
            <a:spLocks noGrp="1"/>
          </p:cNvSpPr>
          <p:nvPr>
            <p:ph type="sldNum" sz="quarter" idx="16"/>
          </p:nvPr>
        </p:nvSpPr>
        <p:spPr/>
        <p:txBody>
          <a:bodyPr/>
          <a:lstStyle>
            <a:lvl1pPr>
              <a:defRPr/>
            </a:lvl1pPr>
          </a:lstStyle>
          <a:p>
            <a:pPr>
              <a:defRPr/>
            </a:pPr>
            <a:fld id="{72B3D674-1DA0-764D-9C75-794DC2B733A5}" type="slidenum">
              <a:rPr lang="en-US"/>
              <a:pPr>
                <a:defRPr/>
              </a:pPr>
              <a:t>‹#›</a:t>
            </a:fld>
            <a:endParaRPr lang="en-US" dirty="0"/>
          </a:p>
        </p:txBody>
      </p:sp>
    </p:spTree>
    <p:extLst>
      <p:ext uri="{BB962C8B-B14F-4D97-AF65-F5344CB8AC3E}">
        <p14:creationId xmlns:p14="http://schemas.microsoft.com/office/powerpoint/2010/main" val="769808014"/>
      </p:ext>
    </p:extLst>
  </p:cSld>
  <p:clrMapOvr>
    <a:masterClrMapping/>
  </p:clrMapOvr>
  <p:transition xmlns:p14="http://schemas.microsoft.com/office/powerpoint/2010/main" spd="slow">
    <p:wipe dir="d"/>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0" y="224693"/>
            <a:ext cx="8077200" cy="952500"/>
          </a:xfrm>
        </p:spPr>
        <p:txBody>
          <a:bodyPr/>
          <a:lstStyle>
            <a:lvl1pPr algn="l">
              <a:defRPr lang="en-US" dirty="0"/>
            </a:lvl1pPr>
          </a:lstStyle>
          <a:p>
            <a:r>
              <a:rPr lang="en-US" smtClean="0"/>
              <a:t>Click to edit Master title style</a:t>
            </a:r>
            <a:endParaRPr lang="en-US" dirty="0"/>
          </a:p>
        </p:txBody>
      </p:sp>
      <p:sp>
        <p:nvSpPr>
          <p:cNvPr id="3" name="Content Placeholder 2"/>
          <p:cNvSpPr>
            <a:spLocks noGrp="1"/>
          </p:cNvSpPr>
          <p:nvPr>
            <p:ph idx="1"/>
          </p:nvPr>
        </p:nvSpPr>
        <p:spPr>
          <a:xfrm>
            <a:off x="762000" y="1330345"/>
            <a:ext cx="8077200" cy="3581136"/>
          </a:xfrm>
        </p:spPr>
        <p:txBody>
          <a:bodyPr>
            <a:normAutofit/>
          </a:bodyPr>
          <a:lstStyle>
            <a:lvl1pPr>
              <a:defRPr sz="3200">
                <a:latin typeface="+mn-lt"/>
              </a:defRPr>
            </a:lvl1pPr>
            <a:lvl2pPr>
              <a:defRPr sz="2800">
                <a:latin typeface="+mn-lt"/>
              </a:defRPr>
            </a:lvl2pPr>
            <a:lvl3pPr>
              <a:defRPr sz="2400">
                <a:latin typeface="+mn-lt"/>
              </a:defRPr>
            </a:lvl3pPr>
            <a:lvl4pPr>
              <a:defRPr sz="2400">
                <a:latin typeface="+mn-lt"/>
              </a:defRPr>
            </a:lvl4pPr>
            <a:lvl5pPr>
              <a:defRPr sz="2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446EA63-94FC-D04C-AF1E-9C0A362CC3D7}" type="datetimeFigureOut">
              <a:rPr lang="en-US"/>
              <a:pPr>
                <a:defRPr/>
              </a:pPr>
              <a:t>11/14/13</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7B54DB6-32A8-1D4C-AF9E-A6567B5E782D}" type="slidenum">
              <a:rPr lang="en-US"/>
              <a:pPr>
                <a:defRPr/>
              </a:pPr>
              <a:t>‹#›</a:t>
            </a:fld>
            <a:endParaRPr lang="en-US" dirty="0"/>
          </a:p>
        </p:txBody>
      </p:sp>
    </p:spTree>
    <p:extLst>
      <p:ext uri="{BB962C8B-B14F-4D97-AF65-F5344CB8AC3E}">
        <p14:creationId xmlns:p14="http://schemas.microsoft.com/office/powerpoint/2010/main" val="1711569133"/>
      </p:ext>
    </p:extLst>
  </p:cSld>
  <p:clrMapOvr>
    <a:masterClrMapping/>
  </p:clrMapOvr>
  <p:transition xmlns:p14="http://schemas.microsoft.com/office/powerpoint/2010/main" spd="slow">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768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1D62EE17-51C9-F042-8607-5450B4718578}" type="datetimeFigureOut">
              <a:rPr lang="en-US"/>
              <a:pPr>
                <a:defRPr/>
              </a:pPr>
              <a:t>11/14/13</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986FF44-259A-E843-9953-60739AA4D52B}" type="slidenum">
              <a:rPr lang="en-US"/>
              <a:pPr>
                <a:defRPr/>
              </a:pPr>
              <a:t>‹#›</a:t>
            </a:fld>
            <a:endParaRPr lang="en-US" dirty="0"/>
          </a:p>
        </p:txBody>
      </p:sp>
    </p:spTree>
    <p:extLst>
      <p:ext uri="{BB962C8B-B14F-4D97-AF65-F5344CB8AC3E}">
        <p14:creationId xmlns:p14="http://schemas.microsoft.com/office/powerpoint/2010/main" val="2559112067"/>
      </p:ext>
    </p:extLst>
  </p:cSld>
  <p:clrMapOvr>
    <a:masterClrMapping/>
  </p:clrMapOvr>
  <p:transition xmlns:p14="http://schemas.microsoft.com/office/powerpoint/2010/main" spd="slow">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858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8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8736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8736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C5F1596B-93D5-5541-89A2-BF7525D137C4}" type="datetimeFigureOut">
              <a:rPr lang="en-US"/>
              <a:pPr>
                <a:defRPr/>
              </a:pPr>
              <a:t>11/14/13</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69A0422-8C8A-BC40-AEB7-BFC155E296F4}" type="slidenum">
              <a:rPr lang="en-US"/>
              <a:pPr>
                <a:defRPr/>
              </a:pPr>
              <a:t>‹#›</a:t>
            </a:fld>
            <a:endParaRPr lang="en-US" dirty="0"/>
          </a:p>
        </p:txBody>
      </p:sp>
    </p:spTree>
    <p:extLst>
      <p:ext uri="{BB962C8B-B14F-4D97-AF65-F5344CB8AC3E}">
        <p14:creationId xmlns:p14="http://schemas.microsoft.com/office/powerpoint/2010/main" val="3781506505"/>
      </p:ext>
    </p:extLst>
  </p:cSld>
  <p:clrMapOvr>
    <a:masterClrMapping/>
  </p:clrMapOvr>
  <p:transition xmlns:p14="http://schemas.microsoft.com/office/powerpoint/2010/main" spd="slow">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227542"/>
            <a:ext cx="3008313" cy="968375"/>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8036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858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7BBC70C-5E3B-F844-9169-239A67FAF1D3}" type="datetimeFigureOut">
              <a:rPr lang="en-US"/>
              <a:pPr>
                <a:defRPr/>
              </a:pPr>
              <a:t>11/14/13</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3AC1567-2C56-D642-8205-8D4002BADBFA}" type="slidenum">
              <a:rPr lang="en-US"/>
              <a:pPr>
                <a:defRPr/>
              </a:pPr>
              <a:t>‹#›</a:t>
            </a:fld>
            <a:endParaRPr lang="en-US" dirty="0"/>
          </a:p>
        </p:txBody>
      </p:sp>
    </p:spTree>
    <p:extLst>
      <p:ext uri="{BB962C8B-B14F-4D97-AF65-F5344CB8AC3E}">
        <p14:creationId xmlns:p14="http://schemas.microsoft.com/office/powerpoint/2010/main" val="230061561"/>
      </p:ext>
    </p:extLst>
  </p:cSld>
  <p:clrMapOvr>
    <a:masterClrMapping/>
  </p:clrMapOvr>
  <p:transition xmlns:p14="http://schemas.microsoft.com/office/powerpoint/2010/main" spd="slow">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000500"/>
            <a:ext cx="5486400" cy="472282"/>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Drag picture to placeholder or click icon to add</a:t>
            </a:r>
            <a:endParaRPr lang="en-US" noProof="0" dirty="0"/>
          </a:p>
        </p:txBody>
      </p:sp>
      <p:sp>
        <p:nvSpPr>
          <p:cNvPr id="4" name="Text Placeholder 3"/>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6054B6C-0583-2642-B2A1-1610A44105B4}" type="datetimeFigureOut">
              <a:rPr lang="en-US"/>
              <a:pPr>
                <a:defRPr/>
              </a:pPr>
              <a:t>11/14/13</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B8F1170-7BC8-B749-80B0-1C90544E8CE2}" type="slidenum">
              <a:rPr lang="en-US"/>
              <a:pPr>
                <a:defRPr/>
              </a:pPr>
              <a:t>‹#›</a:t>
            </a:fld>
            <a:endParaRPr lang="en-US" dirty="0"/>
          </a:p>
        </p:txBody>
      </p:sp>
    </p:spTree>
    <p:extLst>
      <p:ext uri="{BB962C8B-B14F-4D97-AF65-F5344CB8AC3E}">
        <p14:creationId xmlns:p14="http://schemas.microsoft.com/office/powerpoint/2010/main" val="3200462199"/>
      </p:ext>
    </p:extLst>
  </p:cSld>
  <p:clrMapOvr>
    <a:masterClrMapping/>
  </p:clrMapOvr>
  <p:transition xmlns:p14="http://schemas.microsoft.com/office/powerpoint/2010/main" spd="slow">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83E561F-624B-E845-BE9C-87F0913EF09A}" type="datetimeFigureOut">
              <a:rPr lang="en-US"/>
              <a:pPr>
                <a:defRPr/>
              </a:pPr>
              <a:t>11/14/13</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6856151-A581-6844-9578-A23A4A99CB14}" type="slidenum">
              <a:rPr lang="en-US"/>
              <a:pPr>
                <a:defRPr/>
              </a:pPr>
              <a:t>‹#›</a:t>
            </a:fld>
            <a:endParaRPr lang="en-US" dirty="0"/>
          </a:p>
        </p:txBody>
      </p:sp>
    </p:spTree>
    <p:extLst>
      <p:ext uri="{BB962C8B-B14F-4D97-AF65-F5344CB8AC3E}">
        <p14:creationId xmlns:p14="http://schemas.microsoft.com/office/powerpoint/2010/main" val="1165760599"/>
      </p:ext>
    </p:extLst>
  </p:cSld>
  <p:clrMapOvr>
    <a:masterClrMapping/>
  </p:clrMapOvr>
  <p:transition xmlns:p14="http://schemas.microsoft.com/office/powerpoint/2010/main" spd="slow">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228865"/>
            <a:ext cx="2057400" cy="4876271"/>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62000" y="228865"/>
            <a:ext cx="5867400" cy="487627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F291FDC-1FB3-C94A-A6B1-637B083F0A9B}" type="datetimeFigureOut">
              <a:rPr lang="en-US"/>
              <a:pPr>
                <a:defRPr/>
              </a:pPr>
              <a:t>11/14/13</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C52E661-6080-EB4C-9711-4E689D06FA0C}" type="slidenum">
              <a:rPr lang="en-US"/>
              <a:pPr>
                <a:defRPr/>
              </a:pPr>
              <a:t>‹#›</a:t>
            </a:fld>
            <a:endParaRPr lang="en-US" dirty="0"/>
          </a:p>
        </p:txBody>
      </p:sp>
    </p:spTree>
    <p:extLst>
      <p:ext uri="{BB962C8B-B14F-4D97-AF65-F5344CB8AC3E}">
        <p14:creationId xmlns:p14="http://schemas.microsoft.com/office/powerpoint/2010/main" val="2021089102"/>
      </p:ext>
    </p:extLst>
  </p:cSld>
  <p:clrMapOvr>
    <a:masterClrMapping/>
  </p:clrMapOvr>
  <p:transition xmlns:p14="http://schemas.microsoft.com/office/powerpoint/2010/main" spd="slow">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1" y="296333"/>
            <a:ext cx="8194675" cy="9525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73100" y="1247511"/>
            <a:ext cx="3975100" cy="3966104"/>
          </a:xfrm>
        </p:spPr>
        <p:txBody>
          <a:bodyPr/>
          <a:lstStyle>
            <a:lvl4pPr>
              <a:defRPr baseline="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4" name="Text Placeholder 3"/>
          <p:cNvSpPr>
            <a:spLocks noGrp="1"/>
          </p:cNvSpPr>
          <p:nvPr>
            <p:ph type="body" sz="half" idx="2"/>
          </p:nvPr>
        </p:nvSpPr>
        <p:spPr>
          <a:xfrm>
            <a:off x="4937760" y="1247511"/>
            <a:ext cx="3977640" cy="3966104"/>
          </a:xfrm>
        </p:spPr>
        <p:txBody>
          <a:bodyPr/>
          <a:lstStyle>
            <a:lvl4pPr>
              <a:defRPr baseline="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5" name="Date Placeholder 3"/>
          <p:cNvSpPr>
            <a:spLocks noGrp="1"/>
          </p:cNvSpPr>
          <p:nvPr>
            <p:ph type="dt" sz="half" idx="10"/>
          </p:nvPr>
        </p:nvSpPr>
        <p:spPr/>
        <p:txBody>
          <a:bodyPr/>
          <a:lstStyle>
            <a:lvl1pPr>
              <a:defRPr/>
            </a:lvl1pPr>
          </a:lstStyle>
          <a:p>
            <a:pPr>
              <a:defRPr/>
            </a:pPr>
            <a:fld id="{D7546B33-07A6-E14A-ABB0-319CE3A1329A}" type="datetimeFigureOut">
              <a:rPr lang="en-US"/>
              <a:pPr>
                <a:defRPr/>
              </a:pPr>
              <a:t>11/14/13</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911602A-4F6D-9440-BC40-598EE5902B36}" type="slidenum">
              <a:rPr lang="en-US"/>
              <a:pPr>
                <a:defRPr/>
              </a:pPr>
              <a:t>‹#›</a:t>
            </a:fld>
            <a:endParaRPr lang="en-US" dirty="0"/>
          </a:p>
        </p:txBody>
      </p:sp>
    </p:spTree>
    <p:extLst>
      <p:ext uri="{BB962C8B-B14F-4D97-AF65-F5344CB8AC3E}">
        <p14:creationId xmlns:p14="http://schemas.microsoft.com/office/powerpoint/2010/main" val="585302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04492625-C291-B74C-A736-0CD3894C0C55}" type="datetimeFigureOut">
              <a:rPr lang="en-US"/>
              <a:pPr>
                <a:defRPr/>
              </a:pPr>
              <a:t>11/14/13</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6DB7EDC-704F-D046-8467-94919959D060}" type="slidenum">
              <a:rPr lang="en-US"/>
              <a:pPr>
                <a:defRPr/>
              </a:pPr>
              <a:t>‹#›</a:t>
            </a:fld>
            <a:endParaRPr lang="en-US" dirty="0"/>
          </a:p>
        </p:txBody>
      </p:sp>
    </p:spTree>
    <p:extLst>
      <p:ext uri="{BB962C8B-B14F-4D97-AF65-F5344CB8AC3E}">
        <p14:creationId xmlns:p14="http://schemas.microsoft.com/office/powerpoint/2010/main" val="3656824260"/>
      </p:ext>
    </p:extLst>
  </p:cSld>
  <p:clrMapOvr>
    <a:masterClrMapping/>
  </p:clrMapOvr>
  <p:transition xmlns:p14="http://schemas.microsoft.com/office/powerpoint/2010/main" spd="slow">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3FE7F23-4DDA-4C43-9F79-C82C401BEA26}" type="datetimeFigureOut">
              <a:rPr lang="en-US"/>
              <a:pPr>
                <a:defRPr/>
              </a:pPr>
              <a:t>11/14/13</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412F3EB-7AC6-4940-BE89-7F649A27F13E}" type="slidenum">
              <a:rPr lang="en-US"/>
              <a:pPr>
                <a:defRPr/>
              </a:pPr>
              <a:t>‹#›</a:t>
            </a:fld>
            <a:endParaRPr lang="en-US" dirty="0"/>
          </a:p>
        </p:txBody>
      </p:sp>
    </p:spTree>
    <p:extLst>
      <p:ext uri="{BB962C8B-B14F-4D97-AF65-F5344CB8AC3E}">
        <p14:creationId xmlns:p14="http://schemas.microsoft.com/office/powerpoint/2010/main" val="2260285021"/>
      </p:ext>
    </p:extLst>
  </p:cSld>
  <p:clrMapOvr>
    <a:masterClrMapping/>
  </p:clrMapOvr>
  <p:transition xmlns:p14="http://schemas.microsoft.com/office/powerpoint/2010/main" spd="slow">
    <p:wipe di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Background Only">
    <p:spTree>
      <p:nvGrpSpPr>
        <p:cNvPr id="1" name=""/>
        <p:cNvGrpSpPr/>
        <p:nvPr/>
      </p:nvGrpSpPr>
      <p:grpSpPr>
        <a:xfrm>
          <a:off x="0" y="0"/>
          <a:ext cx="0" cy="0"/>
          <a:chOff x="0" y="0"/>
          <a:chExt cx="0" cy="0"/>
        </a:xfrm>
      </p:grpSpPr>
      <p:pic>
        <p:nvPicPr>
          <p:cNvPr id="2"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2863" y="0"/>
            <a:ext cx="9101137" cy="573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3"/>
          <p:cNvSpPr>
            <a:spLocks noGrp="1"/>
          </p:cNvSpPr>
          <p:nvPr>
            <p:ph type="dt" sz="half" idx="10"/>
          </p:nvPr>
        </p:nvSpPr>
        <p:spPr/>
        <p:txBody>
          <a:bodyPr/>
          <a:lstStyle>
            <a:lvl1pPr>
              <a:defRPr/>
            </a:lvl1pPr>
          </a:lstStyle>
          <a:p>
            <a:pPr>
              <a:defRPr/>
            </a:pPr>
            <a:fld id="{919BB74A-7DF9-184A-A31C-63E145C1920F}" type="datetimeFigureOut">
              <a:rPr lang="en-US"/>
              <a:pPr>
                <a:defRPr/>
              </a:pPr>
              <a:t>11/14/13</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C3998F3A-2843-284D-9F7D-1382E37A6A8E}" type="slidenum">
              <a:rPr lang="en-US"/>
              <a:pPr>
                <a:defRPr/>
              </a:pPr>
              <a:t>‹#›</a:t>
            </a:fld>
            <a:endParaRPr lang="en-US" dirty="0"/>
          </a:p>
        </p:txBody>
      </p:sp>
    </p:spTree>
    <p:extLst>
      <p:ext uri="{BB962C8B-B14F-4D97-AF65-F5344CB8AC3E}">
        <p14:creationId xmlns:p14="http://schemas.microsoft.com/office/powerpoint/2010/main" val="3290020472"/>
      </p:ext>
    </p:extLst>
  </p:cSld>
  <p:clrMapOvr>
    <a:masterClrMapping/>
  </p:clrMapOvr>
  <p:transition xmlns:p14="http://schemas.microsoft.com/office/powerpoint/2010/main" spd="slow">
    <p:wipe dir="d"/>
  </p:transitio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5" Type="http://schemas.openxmlformats.org/officeDocument/2006/relationships/image" Target="../media/image1.jpeg"/><Relationship Id="rId16"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1026" name="Picture 6"/>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42863" y="0"/>
            <a:ext cx="9101137" cy="573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Title Placeholder 1"/>
          <p:cNvSpPr>
            <a:spLocks noGrp="1"/>
          </p:cNvSpPr>
          <p:nvPr>
            <p:ph type="title"/>
          </p:nvPr>
        </p:nvSpPr>
        <p:spPr bwMode="auto">
          <a:xfrm>
            <a:off x="762000" y="228600"/>
            <a:ext cx="80772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8" name="Text Placeholder 2"/>
          <p:cNvSpPr>
            <a:spLocks noGrp="1"/>
          </p:cNvSpPr>
          <p:nvPr>
            <p:ph type="body" idx="1"/>
          </p:nvPr>
        </p:nvSpPr>
        <p:spPr bwMode="auto">
          <a:xfrm>
            <a:off x="762000" y="1333500"/>
            <a:ext cx="80772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62000" y="5297488"/>
            <a:ext cx="2133600" cy="303212"/>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cs typeface="+mn-cs"/>
              </a:defRPr>
            </a:lvl1pPr>
          </a:lstStyle>
          <a:p>
            <a:pPr>
              <a:defRPr/>
            </a:pPr>
            <a:fld id="{B6273847-D160-E046-8296-69FF8DAED09B}" type="datetimeFigureOut">
              <a:rPr lang="en-US"/>
              <a:pPr>
                <a:defRPr/>
              </a:pPr>
              <a:t>11/14/13</a:t>
            </a:fld>
            <a:endParaRPr lang="en-US" dirty="0"/>
          </a:p>
        </p:txBody>
      </p:sp>
      <p:sp>
        <p:nvSpPr>
          <p:cNvPr id="5" name="Footer Placeholder 4"/>
          <p:cNvSpPr>
            <a:spLocks noGrp="1"/>
          </p:cNvSpPr>
          <p:nvPr>
            <p:ph type="ftr" sz="quarter" idx="3"/>
          </p:nvPr>
        </p:nvSpPr>
        <p:spPr>
          <a:xfrm>
            <a:off x="3352800" y="5297488"/>
            <a:ext cx="2895600" cy="303212"/>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
        <p:nvSpPr>
          <p:cNvPr id="6" name="Slide Number Placeholder 5"/>
          <p:cNvSpPr>
            <a:spLocks noGrp="1"/>
          </p:cNvSpPr>
          <p:nvPr>
            <p:ph type="sldNum" sz="quarter" idx="4"/>
          </p:nvPr>
        </p:nvSpPr>
        <p:spPr>
          <a:xfrm>
            <a:off x="6705600" y="5297488"/>
            <a:ext cx="2133600" cy="303212"/>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cs typeface="+mn-cs"/>
              </a:defRPr>
            </a:lvl1pPr>
          </a:lstStyle>
          <a:p>
            <a:pPr>
              <a:defRPr/>
            </a:pPr>
            <a:fld id="{B34A0374-2405-0E4C-A945-776048E67357}" type="slidenum">
              <a:rPr lang="en-US"/>
              <a:pPr>
                <a:defRPr/>
              </a:pPr>
              <a:t>‹#›</a:t>
            </a:fld>
            <a:endParaRPr lang="en-US" dirty="0"/>
          </a:p>
        </p:txBody>
      </p:sp>
      <p:pic>
        <p:nvPicPr>
          <p:cNvPr id="1032" name="Picture 7"/>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152400" y="-90488"/>
            <a:ext cx="819150" cy="5902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73" r:id="rId1"/>
    <p:sldLayoutId id="2147483774"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 id="2147483772" r:id="rId12"/>
    <p:sldLayoutId id="2147483775" r:id="rId13"/>
  </p:sldLayoutIdLst>
  <p:transition xmlns:p14="http://schemas.microsoft.com/office/powerpoint/2010/main" spd="slow">
    <p:wipe dir="d"/>
  </p:transition>
  <p:timing>
    <p:tnLst>
      <p:par>
        <p:cTn xmlns:p14="http://schemas.microsoft.com/office/powerpoint/2010/main" id="1" dur="indefinite" restart="never" nodeType="tmRoot"/>
      </p:par>
    </p:tnLst>
  </p:timing>
  <p:txStyles>
    <p:titleStyle>
      <a:lvl1pPr algn="l" rtl="0" eaLnBrk="0" fontAlgn="base" hangingPunct="0">
        <a:spcBef>
          <a:spcPct val="0"/>
        </a:spcBef>
        <a:spcAft>
          <a:spcPct val="0"/>
        </a:spcAft>
        <a:defRPr lang="en-US" sz="4400" kern="1200" dirty="0">
          <a:solidFill>
            <a:schemeClr val="tx1"/>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2pPr>
      <a:lvl3pPr algn="l"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3pPr>
      <a:lvl4pPr algn="l"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4pPr>
      <a:lvl5pPr algn="l"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5pPr>
      <a:lvl6pPr marL="457200" algn="l"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l"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l"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l"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charset="0"/>
        <a:buChar char="–"/>
        <a:defRPr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charset="0"/>
        <a:buChar char="»"/>
        <a:defRPr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4" Type="http://schemas.openxmlformats.org/officeDocument/2006/relationships/slideLayout" Target="../slideLayouts/slideLayout1.xml"/><Relationship Id="rId5" Type="http://schemas.openxmlformats.org/officeDocument/2006/relationships/notesSlide" Target="../notesSlides/notesSlide1.xml"/><Relationship Id="rId1" Type="http://schemas.openxmlformats.org/officeDocument/2006/relationships/tags" Target="../tags/tag1.xml"/><Relationship Id="rId2"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1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4" Type="http://schemas.openxmlformats.org/officeDocument/2006/relationships/image" Target="../media/image7.pn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image" Target="../media/image10.png"/><Relationship Id="rId1" Type="http://schemas.openxmlformats.org/officeDocument/2006/relationships/slideLayout" Target="../slideLayouts/slideLayout11.xml"/><Relationship Id="rId2"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4" Type="http://schemas.openxmlformats.org/officeDocument/2006/relationships/image" Target="../media/image13.jpeg"/><Relationship Id="rId5" Type="http://schemas.openxmlformats.org/officeDocument/2006/relationships/image" Target="../media/image14.png"/><Relationship Id="rId6" Type="http://schemas.openxmlformats.org/officeDocument/2006/relationships/image" Target="../media/image15.png"/><Relationship Id="rId7" Type="http://schemas.openxmlformats.org/officeDocument/2006/relationships/image" Target="../media/image16.png"/><Relationship Id="rId8" Type="http://schemas.openxmlformats.org/officeDocument/2006/relationships/image" Target="../media/image17.jpeg"/><Relationship Id="rId1" Type="http://schemas.openxmlformats.org/officeDocument/2006/relationships/slideLayout" Target="../slideLayouts/slideLayout11.xml"/><Relationship Id="rId2"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4" Type="http://schemas.openxmlformats.org/officeDocument/2006/relationships/image" Target="../media/image20.png"/><Relationship Id="rId5" Type="http://schemas.openxmlformats.org/officeDocument/2006/relationships/image" Target="../media/image21.jpeg"/><Relationship Id="rId6" Type="http://schemas.openxmlformats.org/officeDocument/2006/relationships/image" Target="../media/image8.png"/><Relationship Id="rId1" Type="http://schemas.openxmlformats.org/officeDocument/2006/relationships/slideLayout" Target="../slideLayouts/slideLayout11.xml"/><Relationship Id="rId2" Type="http://schemas.openxmlformats.org/officeDocument/2006/relationships/image" Target="../media/image18.png"/></Relationships>
</file>

<file path=ppt/slides/_rels/slide6.xml.rels><?xml version="1.0" encoding="UTF-8" standalone="yes"?>
<Relationships xmlns="http://schemas.openxmlformats.org/package/2006/relationships"><Relationship Id="rId11" Type="http://schemas.openxmlformats.org/officeDocument/2006/relationships/tags" Target="../tags/tag14.xml"/><Relationship Id="rId12" Type="http://schemas.openxmlformats.org/officeDocument/2006/relationships/tags" Target="../tags/tag15.xml"/><Relationship Id="rId13" Type="http://schemas.openxmlformats.org/officeDocument/2006/relationships/tags" Target="../tags/tag16.xml"/><Relationship Id="rId14" Type="http://schemas.openxmlformats.org/officeDocument/2006/relationships/slideLayout" Target="../slideLayouts/slideLayout11.xml"/><Relationship Id="rId15" Type="http://schemas.openxmlformats.org/officeDocument/2006/relationships/notesSlide" Target="../notesSlides/notesSlide3.xml"/><Relationship Id="rId16" Type="http://schemas.openxmlformats.org/officeDocument/2006/relationships/image" Target="../media/image22.png"/><Relationship Id="rId1" Type="http://schemas.openxmlformats.org/officeDocument/2006/relationships/tags" Target="../tags/tag4.xml"/><Relationship Id="rId2" Type="http://schemas.openxmlformats.org/officeDocument/2006/relationships/tags" Target="../tags/tag5.xml"/><Relationship Id="rId3" Type="http://schemas.openxmlformats.org/officeDocument/2006/relationships/tags" Target="../tags/tag6.xml"/><Relationship Id="rId4" Type="http://schemas.openxmlformats.org/officeDocument/2006/relationships/tags" Target="../tags/tag7.xml"/><Relationship Id="rId5" Type="http://schemas.openxmlformats.org/officeDocument/2006/relationships/tags" Target="../tags/tag8.xml"/><Relationship Id="rId6" Type="http://schemas.openxmlformats.org/officeDocument/2006/relationships/tags" Target="../tags/tag9.xml"/><Relationship Id="rId7" Type="http://schemas.openxmlformats.org/officeDocument/2006/relationships/tags" Target="../tags/tag10.xml"/><Relationship Id="rId8" Type="http://schemas.openxmlformats.org/officeDocument/2006/relationships/tags" Target="../tags/tag11.xml"/><Relationship Id="rId9" Type="http://schemas.openxmlformats.org/officeDocument/2006/relationships/tags" Target="../tags/tag12.xml"/><Relationship Id="rId10" Type="http://schemas.openxmlformats.org/officeDocument/2006/relationships/tags" Target="../tags/tag13.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0.xml"/><Relationship Id="rId4" Type="http://schemas.openxmlformats.org/officeDocument/2006/relationships/notesSlide" Target="../notesSlides/notesSlide4.xml"/><Relationship Id="rId5" Type="http://schemas.openxmlformats.org/officeDocument/2006/relationships/image" Target="../media/image23.png"/><Relationship Id="rId6" Type="http://schemas.openxmlformats.org/officeDocument/2006/relationships/hyperlink" Target="file://localhost/Users/FAgraz/Documents/Journalism%20Presentation%20(The%20Grade%202013)/The%20Grade%20Videos/2013/Old%20Time%20Reporter.m4v" TargetMode="External"/><Relationship Id="rId7" Type="http://schemas.openxmlformats.org/officeDocument/2006/relationships/image" Target="../media/image24.jpeg"/><Relationship Id="rId8" Type="http://schemas.openxmlformats.org/officeDocument/2006/relationships/image" Target="../media/image25.jpeg"/><Relationship Id="rId1" Type="http://schemas.microsoft.com/office/2007/relationships/media" Target="../media/media1.m4v"/><Relationship Id="rId2" Type="http://schemas.openxmlformats.org/officeDocument/2006/relationships/video" Target="../media/media1.m4v"/></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4" Type="http://schemas.openxmlformats.org/officeDocument/2006/relationships/image" Target="../media/image26.jpeg"/><Relationship Id="rId5" Type="http://schemas.openxmlformats.org/officeDocument/2006/relationships/image" Target="../media/image27.jpeg"/><Relationship Id="rId6" Type="http://schemas.openxmlformats.org/officeDocument/2006/relationships/image" Target="../media/image28.jpeg"/><Relationship Id="rId7" Type="http://schemas.openxmlformats.org/officeDocument/2006/relationships/image" Target="../media/image29.jpeg"/><Relationship Id="rId8" Type="http://schemas.openxmlformats.org/officeDocument/2006/relationships/image" Target="../media/image30.jpeg"/><Relationship Id="rId9" Type="http://schemas.openxmlformats.org/officeDocument/2006/relationships/image" Target="../media/image31.jpeg"/><Relationship Id="rId10" Type="http://schemas.openxmlformats.org/officeDocument/2006/relationships/image" Target="../media/image32.jpeg"/><Relationship Id="rId11" Type="http://schemas.openxmlformats.org/officeDocument/2006/relationships/image" Target="../media/image33.jpeg"/><Relationship Id="rId1" Type="http://schemas.openxmlformats.org/officeDocument/2006/relationships/tags" Target="../tags/tag17.xml"/><Relationship Id="rId2"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34.jpeg"/><Relationship Id="rId4" Type="http://schemas.openxmlformats.org/officeDocument/2006/relationships/image" Target="../media/image35.png"/><Relationship Id="rId5" Type="http://schemas.openxmlformats.org/officeDocument/2006/relationships/image" Target="../media/image36.jpeg"/><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37.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38.jpeg"/></Relationships>
</file>

<file path=ppt/slides/_rels/slide12.xml.rels><?xml version="1.0" encoding="UTF-8" standalone="yes"?>
<Relationships xmlns="http://schemas.openxmlformats.org/package/2006/relationships"><Relationship Id="rId11" Type="http://schemas.openxmlformats.org/officeDocument/2006/relationships/notesSlide" Target="../notesSlides/notesSlide9.xml"/><Relationship Id="rId12" Type="http://schemas.openxmlformats.org/officeDocument/2006/relationships/image" Target="../media/image39.png"/><Relationship Id="rId1" Type="http://schemas.openxmlformats.org/officeDocument/2006/relationships/tags" Target="../tags/tag18.xml"/><Relationship Id="rId2" Type="http://schemas.openxmlformats.org/officeDocument/2006/relationships/tags" Target="../tags/tag19.xml"/><Relationship Id="rId3" Type="http://schemas.openxmlformats.org/officeDocument/2006/relationships/tags" Target="../tags/tag20.xml"/><Relationship Id="rId4" Type="http://schemas.openxmlformats.org/officeDocument/2006/relationships/tags" Target="../tags/tag21.xml"/><Relationship Id="rId5" Type="http://schemas.openxmlformats.org/officeDocument/2006/relationships/tags" Target="../tags/tag22.xml"/><Relationship Id="rId6" Type="http://schemas.openxmlformats.org/officeDocument/2006/relationships/tags" Target="../tags/tag23.xml"/><Relationship Id="rId7" Type="http://schemas.openxmlformats.org/officeDocument/2006/relationships/tags" Target="../tags/tag24.xml"/><Relationship Id="rId8" Type="http://schemas.microsoft.com/office/2007/relationships/media" Target="../media/media2.m4v"/><Relationship Id="rId9" Type="http://schemas.openxmlformats.org/officeDocument/2006/relationships/video" Target="../media/media2.m4v"/><Relationship Id="rId10"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tags" Target="../tags/tag27.xml"/><Relationship Id="rId4" Type="http://schemas.openxmlformats.org/officeDocument/2006/relationships/tags" Target="../tags/tag28.xml"/><Relationship Id="rId5" Type="http://schemas.openxmlformats.org/officeDocument/2006/relationships/tags" Target="../tags/tag29.xml"/><Relationship Id="rId6" Type="http://schemas.openxmlformats.org/officeDocument/2006/relationships/tags" Target="../tags/tag30.xml"/><Relationship Id="rId7" Type="http://schemas.openxmlformats.org/officeDocument/2006/relationships/slideLayout" Target="../slideLayouts/slideLayout11.xml"/><Relationship Id="rId8" Type="http://schemas.openxmlformats.org/officeDocument/2006/relationships/notesSlide" Target="../notesSlides/notesSlide10.xml"/><Relationship Id="rId9" Type="http://schemas.openxmlformats.org/officeDocument/2006/relationships/image" Target="../media/image40.jpeg"/><Relationship Id="rId1" Type="http://schemas.openxmlformats.org/officeDocument/2006/relationships/tags" Target="../tags/tag25.xml"/><Relationship Id="rId2" Type="http://schemas.openxmlformats.org/officeDocument/2006/relationships/tags" Target="../tags/tag26.xml"/></Relationships>
</file>

<file path=ppt/slides/_rels/slide14.xml.rels><?xml version="1.0" encoding="UTF-8" standalone="yes"?>
<Relationships xmlns="http://schemas.openxmlformats.org/package/2006/relationships"><Relationship Id="rId3" Type="http://schemas.openxmlformats.org/officeDocument/2006/relationships/image" Target="../media/image41.jpeg"/><Relationship Id="rId4" Type="http://schemas.openxmlformats.org/officeDocument/2006/relationships/image" Target="../media/image42.jpeg"/><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notesSlide" Target="../notesSlides/notesSlide12.xml"/><Relationship Id="rId5" Type="http://schemas.openxmlformats.org/officeDocument/2006/relationships/image" Target="../media/image43.png"/><Relationship Id="rId1" Type="http://schemas.microsoft.com/office/2007/relationships/media" Target="../media/media3.m4v"/><Relationship Id="rId2" Type="http://schemas.openxmlformats.org/officeDocument/2006/relationships/video" Target="../media/media3.m4v"/></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notesSlide" Target="../notesSlides/notesSlide13.xml"/><Relationship Id="rId5" Type="http://schemas.openxmlformats.org/officeDocument/2006/relationships/image" Target="../media/image44.png"/><Relationship Id="rId1" Type="http://schemas.microsoft.com/office/2007/relationships/media" Target="../media/media4.m4v"/><Relationship Id="rId2" Type="http://schemas.openxmlformats.org/officeDocument/2006/relationships/video" Target="../media/media4.m4v"/></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notesSlide" Target="../notesSlides/notesSlide14.xml"/><Relationship Id="rId5" Type="http://schemas.openxmlformats.org/officeDocument/2006/relationships/image" Target="../media/image8.png"/><Relationship Id="rId6" Type="http://schemas.openxmlformats.org/officeDocument/2006/relationships/image" Target="../media/image45.png"/><Relationship Id="rId7" Type="http://schemas.openxmlformats.org/officeDocument/2006/relationships/image" Target="../media/image46.png"/><Relationship Id="rId1" Type="http://schemas.microsoft.com/office/2007/relationships/media" Target="../media/media5.m4v"/><Relationship Id="rId2" Type="http://schemas.openxmlformats.org/officeDocument/2006/relationships/video" Target="../media/media5.m4v"/></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45.png"/><Relationship Id="rId5" Type="http://schemas.openxmlformats.org/officeDocument/2006/relationships/image" Target="../media/image47.png"/><Relationship Id="rId6" Type="http://schemas.openxmlformats.org/officeDocument/2006/relationships/image" Target="../media/image48.png"/><Relationship Id="rId7" Type="http://schemas.openxmlformats.org/officeDocument/2006/relationships/image" Target="../media/image49.jpeg"/><Relationship Id="rId8" Type="http://schemas.openxmlformats.org/officeDocument/2006/relationships/image" Target="../media/image50.jpeg"/><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45.png"/><Relationship Id="rId5" Type="http://schemas.openxmlformats.org/officeDocument/2006/relationships/image" Target="../media/image47.png"/><Relationship Id="rId6" Type="http://schemas.openxmlformats.org/officeDocument/2006/relationships/image" Target="../media/image48.png"/><Relationship Id="rId7" Type="http://schemas.openxmlformats.org/officeDocument/2006/relationships/image" Target="../media/image51.jpeg"/><Relationship Id="rId8" Type="http://schemas.openxmlformats.org/officeDocument/2006/relationships/image" Target="../media/image52.jpeg"/><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20.xml.rels><?xml version="1.0" encoding="UTF-8" standalone="yes"?>
<Relationships xmlns="http://schemas.openxmlformats.org/package/2006/relationships"><Relationship Id="rId3" Type="http://schemas.openxmlformats.org/officeDocument/2006/relationships/image" Target="../media/image45.png"/><Relationship Id="rId4" Type="http://schemas.openxmlformats.org/officeDocument/2006/relationships/image" Target="../media/image53.jpeg"/><Relationship Id="rId5" Type="http://schemas.openxmlformats.org/officeDocument/2006/relationships/image" Target="../media/image54.png"/><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21.xml.rels><?xml version="1.0" encoding="UTF-8" standalone="yes"?>
<Relationships xmlns="http://schemas.openxmlformats.org/package/2006/relationships"><Relationship Id="rId3" Type="http://schemas.openxmlformats.org/officeDocument/2006/relationships/image" Target="../media/image55.jpeg"/><Relationship Id="rId4" Type="http://schemas.openxmlformats.org/officeDocument/2006/relationships/image" Target="../media/image56.jpeg"/><Relationship Id="rId5" Type="http://schemas.openxmlformats.org/officeDocument/2006/relationships/image" Target="../media/image8.png"/><Relationship Id="rId6" Type="http://schemas.openxmlformats.org/officeDocument/2006/relationships/image" Target="../media/image45.png"/><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22.xml.rels><?xml version="1.0" encoding="UTF-8" standalone="yes"?>
<Relationships xmlns="http://schemas.openxmlformats.org/package/2006/relationships"><Relationship Id="rId3" Type="http://schemas.openxmlformats.org/officeDocument/2006/relationships/image" Target="../media/image36.jpeg"/><Relationship Id="rId4" Type="http://schemas.openxmlformats.org/officeDocument/2006/relationships/image" Target="../media/image57.jpeg"/><Relationship Id="rId5" Type="http://schemas.openxmlformats.org/officeDocument/2006/relationships/image" Target="../media/image40.jpeg"/><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20.xml"/><Relationship Id="rId5" Type="http://schemas.openxmlformats.org/officeDocument/2006/relationships/image" Target="../media/image58.png"/><Relationship Id="rId1" Type="http://schemas.openxmlformats.org/officeDocument/2006/relationships/tags" Target="../tags/tag31.xml"/><Relationship Id="rId2" Type="http://schemas.openxmlformats.org/officeDocument/2006/relationships/tags" Target="../tags/tag32.xml"/></Relationships>
</file>

<file path=ppt/slides/_rels/slide24.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notesSlide" Target="../notesSlides/notesSlide21.xml"/><Relationship Id="rId1" Type="http://schemas.openxmlformats.org/officeDocument/2006/relationships/tags" Target="../tags/tag33.xml"/><Relationship Id="rId2" Type="http://schemas.openxmlformats.org/officeDocument/2006/relationships/tags" Target="../tags/tag34.xml"/><Relationship Id="rId3" Type="http://schemas.openxmlformats.org/officeDocument/2006/relationships/tags" Target="../tags/tag35.xml"/><Relationship Id="rId4" Type="http://schemas.openxmlformats.org/officeDocument/2006/relationships/tags" Target="../tags/tag36.xml"/><Relationship Id="rId5" Type="http://schemas.openxmlformats.org/officeDocument/2006/relationships/tags" Target="../tags/tag37.xml"/><Relationship Id="rId6" Type="http://schemas.openxmlformats.org/officeDocument/2006/relationships/tags" Target="../tags/tag38.xml"/><Relationship Id="rId7" Type="http://schemas.openxmlformats.org/officeDocument/2006/relationships/tags" Target="../tags/tag39.xml"/><Relationship Id="rId8" Type="http://schemas.openxmlformats.org/officeDocument/2006/relationships/tags" Target="../tags/tag40.xml"/><Relationship Id="rId9" Type="http://schemas.openxmlformats.org/officeDocument/2006/relationships/tags" Target="../tags/tag41.xml"/><Relationship Id="rId10" Type="http://schemas.openxmlformats.org/officeDocument/2006/relationships/tags" Target="../tags/tag42.xml"/></Relationships>
</file>

<file path=ppt/slides/_rels/slide25.xml.rels><?xml version="1.0" encoding="UTF-8" standalone="yes"?>
<Relationships xmlns="http://schemas.openxmlformats.org/package/2006/relationships"><Relationship Id="rId3" Type="http://schemas.openxmlformats.org/officeDocument/2006/relationships/tags" Target="../tags/tag45.xml"/><Relationship Id="rId4" Type="http://schemas.openxmlformats.org/officeDocument/2006/relationships/slideLayout" Target="../slideLayouts/slideLayout11.xml"/><Relationship Id="rId5" Type="http://schemas.openxmlformats.org/officeDocument/2006/relationships/notesSlide" Target="../notesSlides/notesSlide22.xml"/><Relationship Id="rId6" Type="http://schemas.openxmlformats.org/officeDocument/2006/relationships/image" Target="../media/image59.png"/><Relationship Id="rId7" Type="http://schemas.openxmlformats.org/officeDocument/2006/relationships/image" Target="../media/image60.png"/><Relationship Id="rId8" Type="http://schemas.openxmlformats.org/officeDocument/2006/relationships/image" Target="../media/image61.png"/><Relationship Id="rId9" Type="http://schemas.openxmlformats.org/officeDocument/2006/relationships/image" Target="../media/image62.png"/><Relationship Id="rId10" Type="http://schemas.openxmlformats.org/officeDocument/2006/relationships/image" Target="../media/image63.png"/><Relationship Id="rId1" Type="http://schemas.openxmlformats.org/officeDocument/2006/relationships/tags" Target="../tags/tag43.xml"/><Relationship Id="rId2" Type="http://schemas.openxmlformats.org/officeDocument/2006/relationships/tags" Target="../tags/tag4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64.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4.xml"/><Relationship Id="rId4" Type="http://schemas.openxmlformats.org/officeDocument/2006/relationships/image" Target="../media/image65.jpeg"/><Relationship Id="rId5" Type="http://schemas.openxmlformats.org/officeDocument/2006/relationships/image" Target="../media/image66.jpeg"/><Relationship Id="rId6" Type="http://schemas.openxmlformats.org/officeDocument/2006/relationships/image" Target="../media/image67.jpeg"/><Relationship Id="rId7" Type="http://schemas.openxmlformats.org/officeDocument/2006/relationships/image" Target="../media/image68.jpeg"/><Relationship Id="rId8" Type="http://schemas.openxmlformats.org/officeDocument/2006/relationships/image" Target="../media/image69.jpeg"/><Relationship Id="rId1" Type="http://schemas.openxmlformats.org/officeDocument/2006/relationships/tags" Target="../tags/tag46.xml"/><Relationship Id="rId2"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70.png"/></Relationships>
</file>

<file path=ppt/slides/_rels/slide29.xml.rels><?xml version="1.0" encoding="UTF-8" standalone="yes"?>
<Relationships xmlns="http://schemas.openxmlformats.org/package/2006/relationships"><Relationship Id="rId3" Type="http://schemas.openxmlformats.org/officeDocument/2006/relationships/tags" Target="../tags/tag49.xml"/><Relationship Id="rId4" Type="http://schemas.openxmlformats.org/officeDocument/2006/relationships/slideLayout" Target="../slideLayouts/slideLayout3.xml"/><Relationship Id="rId5" Type="http://schemas.openxmlformats.org/officeDocument/2006/relationships/notesSlide" Target="../notesSlides/notesSlide26.xml"/><Relationship Id="rId1" Type="http://schemas.openxmlformats.org/officeDocument/2006/relationships/tags" Target="../tags/tag47.xml"/><Relationship Id="rId2" Type="http://schemas.openxmlformats.org/officeDocument/2006/relationships/tags" Target="../tags/tag48.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27.xml"/><Relationship Id="rId5" Type="http://schemas.openxmlformats.org/officeDocument/2006/relationships/image" Target="../media/image58.png"/><Relationship Id="rId1" Type="http://schemas.openxmlformats.org/officeDocument/2006/relationships/tags" Target="../tags/tag50.xml"/><Relationship Id="rId2" Type="http://schemas.openxmlformats.org/officeDocument/2006/relationships/tags" Target="../tags/tag51.xml"/></Relationships>
</file>

<file path=ppt/slides/_rels/slide31.xml.rels><?xml version="1.0" encoding="UTF-8" standalone="yes"?>
<Relationships xmlns="http://schemas.openxmlformats.org/package/2006/relationships"><Relationship Id="rId3" Type="http://schemas.openxmlformats.org/officeDocument/2006/relationships/tags" Target="../tags/tag54.xml"/><Relationship Id="rId4" Type="http://schemas.openxmlformats.org/officeDocument/2006/relationships/slideLayout" Target="../slideLayouts/slideLayout3.xml"/><Relationship Id="rId5" Type="http://schemas.openxmlformats.org/officeDocument/2006/relationships/notesSlide" Target="../notesSlides/notesSlide28.xml"/><Relationship Id="rId6" Type="http://schemas.openxmlformats.org/officeDocument/2006/relationships/hyperlink" Target="http://ehub.journalism.ku.edu/history/1900/1900.html" TargetMode="External"/><Relationship Id="rId7" Type="http://schemas.openxmlformats.org/officeDocument/2006/relationships/hyperlink" Target="http://www.spj.org/" TargetMode="External"/><Relationship Id="rId1" Type="http://schemas.openxmlformats.org/officeDocument/2006/relationships/tags" Target="../tags/tag52.xml"/><Relationship Id="rId2" Type="http://schemas.openxmlformats.org/officeDocument/2006/relationships/tags" Target="../tags/tag53.xml"/></Relationships>
</file>

<file path=ppt/slides/_rels/slide32.xml.rels><?xml version="1.0" encoding="UTF-8" standalone="yes"?>
<Relationships xmlns="http://schemas.openxmlformats.org/package/2006/relationships"><Relationship Id="rId3" Type="http://schemas.openxmlformats.org/officeDocument/2006/relationships/tags" Target="../tags/tag57.xml"/><Relationship Id="rId4" Type="http://schemas.openxmlformats.org/officeDocument/2006/relationships/slideLayout" Target="../slideLayouts/slideLayout3.xml"/><Relationship Id="rId5" Type="http://schemas.openxmlformats.org/officeDocument/2006/relationships/notesSlide" Target="../notesSlides/notesSlide29.xml"/><Relationship Id="rId6" Type="http://schemas.openxmlformats.org/officeDocument/2006/relationships/hyperlink" Target="http://www.pulitzer.org/awards/2011" TargetMode="External"/><Relationship Id="rId7" Type="http://schemas.openxmlformats.org/officeDocument/2006/relationships/hyperlink" Target="http://www.pulitzer.org/biography" TargetMode="External"/><Relationship Id="rId1" Type="http://schemas.openxmlformats.org/officeDocument/2006/relationships/tags" Target="../tags/tag55.xml"/><Relationship Id="rId2" Type="http://schemas.openxmlformats.org/officeDocument/2006/relationships/tags" Target="../tags/tag5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custDataLst>
              <p:tags r:id="rId2"/>
            </p:custDataLst>
          </p:nvPr>
        </p:nvSpPr>
        <p:spPr>
          <a:xfrm>
            <a:off x="2590800" y="1016000"/>
            <a:ext cx="6180138" cy="2114550"/>
          </a:xfrm>
        </p:spPr>
        <p:txBody>
          <a:bodyPr rtlCol="0">
            <a:normAutofit/>
          </a:bodyPr>
          <a:lstStyle/>
          <a:p>
            <a:pPr eaLnBrk="1" fontAlgn="auto" hangingPunct="1">
              <a:spcAft>
                <a:spcPts val="0"/>
              </a:spcAft>
              <a:defRPr/>
            </a:pPr>
            <a:r>
              <a:rPr sz="8000" dirty="0" smtClean="0">
                <a:ea typeface="+mj-ea"/>
                <a:cs typeface="+mj-cs"/>
              </a:rPr>
              <a:t>Journalism:</a:t>
            </a:r>
            <a:br>
              <a:rPr sz="8000" dirty="0" smtClean="0">
                <a:ea typeface="+mj-ea"/>
                <a:cs typeface="+mj-cs"/>
              </a:rPr>
            </a:br>
            <a:r>
              <a:rPr dirty="0" smtClean="0">
                <a:ea typeface="+mj-ea"/>
                <a:cs typeface="+mj-cs"/>
              </a:rPr>
              <a:t>Or, </a:t>
            </a:r>
            <a:r>
              <a:rPr dirty="0" smtClean="0">
                <a:solidFill>
                  <a:srgbClr val="FF0000"/>
                </a:solidFill>
                <a:ea typeface="+mj-ea"/>
                <a:cs typeface="+mj-cs"/>
              </a:rPr>
              <a:t>“Is that Really True?”</a:t>
            </a:r>
            <a:endParaRPr dirty="0">
              <a:solidFill>
                <a:srgbClr val="FF0000"/>
              </a:solidFill>
              <a:ea typeface="+mj-ea"/>
              <a:cs typeface="+mj-cs"/>
            </a:endParaRPr>
          </a:p>
        </p:txBody>
      </p:sp>
      <p:sp>
        <p:nvSpPr>
          <p:cNvPr id="3" name="Subtitle 2"/>
          <p:cNvSpPr>
            <a:spLocks noGrp="1"/>
          </p:cNvSpPr>
          <p:nvPr>
            <p:ph type="subTitle" idx="1"/>
            <p:custDataLst>
              <p:tags r:id="rId3"/>
            </p:custDataLst>
          </p:nvPr>
        </p:nvSpPr>
        <p:spPr>
          <a:xfrm>
            <a:off x="3962400" y="3365500"/>
            <a:ext cx="4772025" cy="825500"/>
          </a:xfrm>
        </p:spPr>
        <p:txBody>
          <a:bodyPr rtlCol="0">
            <a:normAutofit lnSpcReduction="10000"/>
          </a:bodyPr>
          <a:lstStyle/>
          <a:p>
            <a:pPr eaLnBrk="1" fontAlgn="auto" hangingPunct="1">
              <a:spcAft>
                <a:spcPts val="0"/>
              </a:spcAft>
              <a:buFont typeface="Arial" pitchFamily="34" charset="0"/>
              <a:buNone/>
              <a:defRPr/>
            </a:pPr>
            <a:r>
              <a:rPr lang="en-US" sz="2400" dirty="0" smtClean="0">
                <a:latin typeface="+mn-lt"/>
                <a:ea typeface="+mn-ea"/>
                <a:cs typeface="+mn-cs"/>
              </a:rPr>
              <a:t>Francisco J Agraz	</a:t>
            </a:r>
          </a:p>
          <a:p>
            <a:pPr eaLnBrk="1" fontAlgn="auto" hangingPunct="1">
              <a:spcAft>
                <a:spcPts val="0"/>
              </a:spcAft>
              <a:buFont typeface="Arial" pitchFamily="34" charset="0"/>
              <a:buNone/>
              <a:defRPr/>
            </a:pPr>
            <a:r>
              <a:rPr lang="en-US" sz="2400" dirty="0" smtClean="0">
                <a:latin typeface="+mn-lt"/>
                <a:ea typeface="+mn-ea"/>
                <a:cs typeface="+mn-cs"/>
              </a:rPr>
              <a:t>November 16, 2013</a:t>
            </a:r>
            <a:endParaRPr lang="en-US" sz="2400" dirty="0">
              <a:latin typeface="+mn-lt"/>
              <a:ea typeface="+mn-ea"/>
              <a:cs typeface="+mn-cs"/>
            </a:endParaRPr>
          </a:p>
        </p:txBody>
      </p:sp>
    </p:spTree>
    <p:custDataLst>
      <p:tags r:id="rId1"/>
    </p:custDataLst>
  </p:cSld>
  <p:clrMapOvr>
    <a:masterClrMapping/>
  </p:clrMapOvr>
  <p:transition xmlns:p14="http://schemas.microsoft.com/office/powerpoint/2010/main" spd="slow">
    <p:fade/>
  </p:transitio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1828800" y="1257300"/>
          <a:ext cx="5867400" cy="4114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9458" name="Title 1"/>
          <p:cNvSpPr>
            <a:spLocks noGrp="1"/>
          </p:cNvSpPr>
          <p:nvPr>
            <p:ph type="title"/>
          </p:nvPr>
        </p:nvSpPr>
        <p:spPr>
          <a:xfrm>
            <a:off x="841375" y="250825"/>
            <a:ext cx="8077200" cy="952500"/>
          </a:xfrm>
        </p:spPr>
        <p:txBody>
          <a:bodyPr/>
          <a:lstStyle/>
          <a:p>
            <a:pPr algn="ctr" eaLnBrk="1" hangingPunct="1"/>
            <a:r>
              <a:rPr>
                <a:latin typeface="Calibri" charset="0"/>
              </a:rPr>
              <a:t>Today’s Talk:  Overview </a:t>
            </a: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graphicEl>
                                              <a:dgm id="{7E429971-BC57-430F-BB25-C0574E5E39E3}"/>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graphicEl>
                                              <a:dgm id="{C04276DC-EE64-470A-B8BC-09067B8045FA}"/>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graphicEl>
                                              <a:dgm id="{F5034101-5B7D-4FE7-B47A-5A48CF39606B}"/>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graphicEl>
                                              <a:dgm id="{7064F27C-D991-F848-9F3E-C9011D6014FF}"/>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91400" y="2705100"/>
            <a:ext cx="817563" cy="7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Group 8"/>
          <p:cNvGrpSpPr>
            <a:grpSpLocks/>
          </p:cNvGrpSpPr>
          <p:nvPr/>
        </p:nvGrpSpPr>
        <p:grpSpPr bwMode="auto">
          <a:xfrm>
            <a:off x="1981200" y="3619500"/>
            <a:ext cx="1905000" cy="1460500"/>
            <a:chOff x="1134411" y="3304285"/>
            <a:chExt cx="1609587" cy="1382128"/>
          </a:xfrm>
        </p:grpSpPr>
        <p:sp>
          <p:nvSpPr>
            <p:cNvPr id="10" name="Hexagon 9"/>
            <p:cNvSpPr/>
            <p:nvPr/>
          </p:nvSpPr>
          <p:spPr>
            <a:xfrm>
              <a:off x="1134411" y="3304285"/>
              <a:ext cx="1609587" cy="1382128"/>
            </a:xfrm>
            <a:prstGeom prst="hexagon">
              <a:avLst>
                <a:gd name="adj" fmla="val 25000"/>
                <a:gd name="vf" fmla="val 115470"/>
              </a:avLst>
            </a:prstGeom>
          </p:spPr>
          <p:style>
            <a:lnRef idx="1">
              <a:schemeClr val="accen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1" name="Hexagon 4"/>
            <p:cNvSpPr/>
            <p:nvPr/>
          </p:nvSpPr>
          <p:spPr>
            <a:xfrm>
              <a:off x="1327561" y="3424470"/>
              <a:ext cx="1223286" cy="1177813"/>
            </a:xfrm>
            <a:prstGeom prst="rect">
              <a:avLst/>
            </a:prstGeom>
          </p:spPr>
          <p:style>
            <a:lnRef idx="0">
              <a:scrgbClr r="0" g="0" b="0"/>
            </a:lnRef>
            <a:fillRef idx="0">
              <a:scrgbClr r="0" g="0" b="0"/>
            </a:fillRef>
            <a:effectRef idx="0">
              <a:scrgbClr r="0" g="0" b="0"/>
            </a:effectRef>
            <a:fontRef idx="minor">
              <a:schemeClr val="lt1"/>
            </a:fontRef>
          </p:style>
          <p:txBody>
            <a:bodyPr lIns="0" tIns="13970" rIns="0" bIns="13970" spcCol="1270" anchor="ctr"/>
            <a:lstStyle/>
            <a:p>
              <a:pPr algn="ctr" defTabSz="488950" fontAlgn="auto">
                <a:lnSpc>
                  <a:spcPct val="90000"/>
                </a:lnSpc>
                <a:spcAft>
                  <a:spcPct val="35000"/>
                </a:spcAft>
                <a:defRPr/>
              </a:pPr>
              <a:r>
                <a:rPr lang="en-US" sz="2000" dirty="0"/>
                <a:t>Age 23-30:</a:t>
              </a:r>
            </a:p>
            <a:p>
              <a:pPr algn="ctr" defTabSz="488950" fontAlgn="auto">
                <a:lnSpc>
                  <a:spcPct val="90000"/>
                </a:lnSpc>
                <a:spcAft>
                  <a:spcPct val="35000"/>
                </a:spcAft>
                <a:defRPr/>
              </a:pPr>
              <a:r>
                <a:rPr lang="en-US" sz="1300" dirty="0"/>
                <a:t>San Antonio/ Chicago/ New York/ Houston</a:t>
              </a:r>
            </a:p>
            <a:p>
              <a:pPr algn="ctr" defTabSz="488950" fontAlgn="auto">
                <a:lnSpc>
                  <a:spcPct val="90000"/>
                </a:lnSpc>
                <a:spcAft>
                  <a:spcPct val="35000"/>
                </a:spcAft>
                <a:defRPr/>
              </a:pPr>
              <a:r>
                <a:rPr lang="en-US" sz="1300" b="1" dirty="0">
                  <a:solidFill>
                    <a:srgbClr val="FFFF00"/>
                  </a:solidFill>
                </a:rPr>
                <a:t>TV Correspondent</a:t>
              </a:r>
            </a:p>
          </p:txBody>
        </p:sp>
      </p:grpSp>
      <p:grpSp>
        <p:nvGrpSpPr>
          <p:cNvPr id="15" name="Group 14"/>
          <p:cNvGrpSpPr>
            <a:grpSpLocks/>
          </p:cNvGrpSpPr>
          <p:nvPr/>
        </p:nvGrpSpPr>
        <p:grpSpPr bwMode="auto">
          <a:xfrm>
            <a:off x="3571875" y="2784475"/>
            <a:ext cx="2143125" cy="1533525"/>
            <a:chOff x="2543495" y="2572408"/>
            <a:chExt cx="1609587" cy="1382128"/>
          </a:xfrm>
        </p:grpSpPr>
        <p:sp>
          <p:nvSpPr>
            <p:cNvPr id="16" name="Hexagon 15"/>
            <p:cNvSpPr/>
            <p:nvPr/>
          </p:nvSpPr>
          <p:spPr>
            <a:xfrm>
              <a:off x="2543495" y="2572408"/>
              <a:ext cx="1609587" cy="1382128"/>
            </a:xfrm>
            <a:prstGeom prst="hexagon">
              <a:avLst>
                <a:gd name="adj" fmla="val 25000"/>
                <a:gd name="vf" fmla="val 115470"/>
              </a:avLst>
            </a:prstGeom>
          </p:spPr>
          <p:style>
            <a:lnRef idx="1">
              <a:schemeClr val="accen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7" name="Hexagon 4"/>
            <p:cNvSpPr/>
            <p:nvPr/>
          </p:nvSpPr>
          <p:spPr>
            <a:xfrm>
              <a:off x="2792683" y="2706901"/>
              <a:ext cx="1111211" cy="1167512"/>
            </a:xfrm>
            <a:prstGeom prst="rect">
              <a:avLst/>
            </a:prstGeom>
          </p:spPr>
          <p:style>
            <a:lnRef idx="0">
              <a:scrgbClr r="0" g="0" b="0"/>
            </a:lnRef>
            <a:fillRef idx="0">
              <a:scrgbClr r="0" g="0" b="0"/>
            </a:fillRef>
            <a:effectRef idx="0">
              <a:scrgbClr r="0" g="0" b="0"/>
            </a:effectRef>
            <a:fontRef idx="minor">
              <a:schemeClr val="lt1"/>
            </a:fontRef>
          </p:style>
          <p:txBody>
            <a:bodyPr lIns="0" tIns="16510" rIns="0" bIns="16510" spcCol="1270" anchor="ctr"/>
            <a:lstStyle/>
            <a:p>
              <a:pPr algn="ctr" defTabSz="577850" fontAlgn="auto">
                <a:lnSpc>
                  <a:spcPct val="90000"/>
                </a:lnSpc>
                <a:spcAft>
                  <a:spcPct val="35000"/>
                </a:spcAft>
                <a:defRPr/>
              </a:pPr>
              <a:r>
                <a:rPr lang="en-US" sz="2000" dirty="0"/>
                <a:t>Age 31-38:</a:t>
              </a:r>
            </a:p>
            <a:p>
              <a:pPr algn="ctr" defTabSz="577850" fontAlgn="auto">
                <a:lnSpc>
                  <a:spcPct val="90000"/>
                </a:lnSpc>
                <a:spcAft>
                  <a:spcPct val="35000"/>
                </a:spcAft>
                <a:defRPr/>
              </a:pPr>
              <a:r>
                <a:rPr lang="en-US" sz="1300" dirty="0"/>
                <a:t>Exxon/Mobil</a:t>
              </a:r>
            </a:p>
            <a:p>
              <a:pPr algn="ctr" defTabSz="577850" fontAlgn="auto">
                <a:lnSpc>
                  <a:spcPct val="90000"/>
                </a:lnSpc>
                <a:spcAft>
                  <a:spcPct val="35000"/>
                </a:spcAft>
                <a:defRPr/>
              </a:pPr>
              <a:r>
                <a:rPr lang="en-US" sz="1400" b="1" dirty="0">
                  <a:solidFill>
                    <a:srgbClr val="FFFF00"/>
                  </a:solidFill>
                </a:rPr>
                <a:t>Public Affairs Analyst</a:t>
              </a:r>
            </a:p>
          </p:txBody>
        </p:sp>
      </p:grpSp>
      <p:grpSp>
        <p:nvGrpSpPr>
          <p:cNvPr id="18" name="Group 17"/>
          <p:cNvGrpSpPr/>
          <p:nvPr/>
        </p:nvGrpSpPr>
        <p:grpSpPr>
          <a:xfrm>
            <a:off x="685801" y="4508500"/>
            <a:ext cx="1609587" cy="1151773"/>
            <a:chOff x="1158362" y="1812816"/>
            <a:chExt cx="1609587" cy="1382128"/>
          </a:xfrm>
          <a:solidFill>
            <a:srgbClr val="008000">
              <a:alpha val="90000"/>
            </a:srgbClr>
          </a:solidFill>
        </p:grpSpPr>
        <p:sp>
          <p:nvSpPr>
            <p:cNvPr id="19" name="Hexagon 18"/>
            <p:cNvSpPr/>
            <p:nvPr/>
          </p:nvSpPr>
          <p:spPr>
            <a:xfrm>
              <a:off x="1158362" y="1812816"/>
              <a:ext cx="1609587" cy="1382128"/>
            </a:xfrm>
            <a:prstGeom prst="hexagon">
              <a:avLst>
                <a:gd name="adj" fmla="val 25000"/>
                <a:gd name="vf" fmla="val 115470"/>
              </a:avLst>
            </a:prstGeom>
            <a:grpFill/>
          </p:spPr>
          <p:style>
            <a:lnRef idx="1">
              <a:schemeClr val="accen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20" name="Hexagon 4"/>
            <p:cNvSpPr/>
            <p:nvPr/>
          </p:nvSpPr>
          <p:spPr>
            <a:xfrm>
              <a:off x="1407672" y="2026894"/>
              <a:ext cx="1110967" cy="953972"/>
            </a:xfrm>
            <a:prstGeom prst="rect">
              <a:avLst/>
            </a:prstGeom>
            <a:grpFill/>
          </p:spPr>
          <p:style>
            <a:lnRef idx="0">
              <a:scrgbClr r="0" g="0" b="0"/>
            </a:lnRef>
            <a:fillRef idx="0">
              <a:scrgbClr r="0" g="0" b="0"/>
            </a:fillRef>
            <a:effectRef idx="0">
              <a:scrgbClr r="0" g="0" b="0"/>
            </a:effectRef>
            <a:fontRef idx="minor">
              <a:schemeClr val="lt1"/>
            </a:fontRef>
          </p:style>
          <p:txBody>
            <a:bodyPr lIns="0" tIns="13970" rIns="0" bIns="13970" spcCol="1270" anchor="ctr"/>
            <a:lstStyle/>
            <a:p>
              <a:pPr algn="ctr" defTabSz="488950" fontAlgn="auto">
                <a:lnSpc>
                  <a:spcPct val="90000"/>
                </a:lnSpc>
                <a:spcAft>
                  <a:spcPct val="35000"/>
                </a:spcAft>
                <a:defRPr/>
              </a:pPr>
              <a:r>
                <a:rPr lang="en-US" sz="2000" dirty="0"/>
                <a:t>Age 17-22:</a:t>
              </a:r>
            </a:p>
            <a:p>
              <a:pPr algn="ctr" defTabSz="488950" fontAlgn="auto">
                <a:lnSpc>
                  <a:spcPct val="90000"/>
                </a:lnSpc>
                <a:spcAft>
                  <a:spcPct val="35000"/>
                </a:spcAft>
                <a:defRPr/>
              </a:pPr>
              <a:r>
                <a:rPr lang="en-US" sz="1300" dirty="0"/>
                <a:t>College and</a:t>
              </a:r>
            </a:p>
            <a:p>
              <a:pPr algn="ctr" defTabSz="488950" fontAlgn="auto">
                <a:lnSpc>
                  <a:spcPct val="90000"/>
                </a:lnSpc>
                <a:spcAft>
                  <a:spcPct val="35000"/>
                </a:spcAft>
                <a:defRPr/>
              </a:pPr>
              <a:r>
                <a:rPr lang="en-US" sz="1300" b="1" dirty="0">
                  <a:solidFill>
                    <a:srgbClr val="FFFF00"/>
                  </a:solidFill>
                </a:rPr>
                <a:t>Radio News Reporter</a:t>
              </a:r>
            </a:p>
          </p:txBody>
        </p:sp>
      </p:grpSp>
      <p:grpSp>
        <p:nvGrpSpPr>
          <p:cNvPr id="21" name="Group 20"/>
          <p:cNvGrpSpPr>
            <a:grpSpLocks/>
          </p:cNvGrpSpPr>
          <p:nvPr/>
        </p:nvGrpSpPr>
        <p:grpSpPr bwMode="auto">
          <a:xfrm>
            <a:off x="6705600" y="1028700"/>
            <a:ext cx="2057400" cy="1638300"/>
            <a:chOff x="5312908" y="1059008"/>
            <a:chExt cx="1609587" cy="1382128"/>
          </a:xfrm>
        </p:grpSpPr>
        <p:sp>
          <p:nvSpPr>
            <p:cNvPr id="22" name="Hexagon 21"/>
            <p:cNvSpPr/>
            <p:nvPr/>
          </p:nvSpPr>
          <p:spPr>
            <a:xfrm>
              <a:off x="5312908" y="1059008"/>
              <a:ext cx="1609587" cy="1382128"/>
            </a:xfrm>
            <a:prstGeom prst="hexagon">
              <a:avLst>
                <a:gd name="adj" fmla="val 25000"/>
                <a:gd name="vf" fmla="val 115470"/>
              </a:avLst>
            </a:prstGeom>
          </p:spPr>
          <p:style>
            <a:lnRef idx="1">
              <a:schemeClr val="accen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23" name="Hexagon 4"/>
            <p:cNvSpPr/>
            <p:nvPr/>
          </p:nvSpPr>
          <p:spPr>
            <a:xfrm>
              <a:off x="5432137" y="1273291"/>
              <a:ext cx="1371130" cy="953561"/>
            </a:xfrm>
            <a:prstGeom prst="rect">
              <a:avLst/>
            </a:prstGeom>
          </p:spPr>
          <p:style>
            <a:lnRef idx="0">
              <a:scrgbClr r="0" g="0" b="0"/>
            </a:lnRef>
            <a:fillRef idx="0">
              <a:scrgbClr r="0" g="0" b="0"/>
            </a:fillRef>
            <a:effectRef idx="0">
              <a:scrgbClr r="0" g="0" b="0"/>
            </a:effectRef>
            <a:fontRef idx="minor">
              <a:schemeClr val="lt1"/>
            </a:fontRef>
          </p:style>
          <p:txBody>
            <a:bodyPr lIns="0" tIns="13970" rIns="0" bIns="13970" spcCol="1270" anchor="ctr"/>
            <a:lstStyle/>
            <a:p>
              <a:pPr algn="ctr" defTabSz="488950" fontAlgn="auto">
                <a:lnSpc>
                  <a:spcPct val="90000"/>
                </a:lnSpc>
                <a:spcAft>
                  <a:spcPct val="35000"/>
                </a:spcAft>
                <a:defRPr/>
              </a:pPr>
              <a:r>
                <a:rPr lang="en-US" sz="2000" dirty="0"/>
                <a:t>Age 42-Present</a:t>
              </a:r>
            </a:p>
            <a:p>
              <a:pPr algn="ctr" defTabSz="488950" fontAlgn="auto">
                <a:lnSpc>
                  <a:spcPct val="90000"/>
                </a:lnSpc>
                <a:spcAft>
                  <a:spcPct val="35000"/>
                </a:spcAft>
                <a:defRPr/>
              </a:pPr>
              <a:r>
                <a:rPr lang="en-US" sz="1300" dirty="0"/>
                <a:t>Corpus Christi/ Houston</a:t>
              </a:r>
            </a:p>
            <a:p>
              <a:pPr algn="ctr" defTabSz="488950" fontAlgn="auto">
                <a:lnSpc>
                  <a:spcPct val="90000"/>
                </a:lnSpc>
                <a:spcAft>
                  <a:spcPct val="35000"/>
                </a:spcAft>
                <a:defRPr/>
              </a:pPr>
              <a:r>
                <a:rPr lang="en-US" sz="1400" b="1" dirty="0">
                  <a:solidFill>
                    <a:srgbClr val="FFFF00"/>
                  </a:solidFill>
                </a:rPr>
                <a:t>Attorney at Law</a:t>
              </a:r>
            </a:p>
          </p:txBody>
        </p:sp>
      </p:grpSp>
      <p:sp>
        <p:nvSpPr>
          <p:cNvPr id="24" name="Hexagon 23"/>
          <p:cNvSpPr/>
          <p:nvPr/>
        </p:nvSpPr>
        <p:spPr>
          <a:xfrm>
            <a:off x="1143000" y="4000500"/>
            <a:ext cx="533400" cy="420648"/>
          </a:xfrm>
          <a:prstGeom prst="hexagon">
            <a:avLst>
              <a:gd name="adj" fmla="val 25000"/>
              <a:gd name="vf" fmla="val 115470"/>
            </a:avLst>
          </a:prstGeom>
          <a:blipFill>
            <a:blip r:embed="rId3">
              <a:extLst>
                <a:ext uri="{28A0092B-C50C-407E-A947-70E740481C1C}">
                  <a14:useLocalDpi xmlns:a14="http://schemas.microsoft.com/office/drawing/2010/main" val="0"/>
                </a:ext>
              </a:extLst>
            </a:blip>
            <a:srcRect/>
            <a:stretch>
              <a:fillRect l="-4000" r="-4000"/>
            </a:stretch>
          </a:blipFill>
        </p:spPr>
        <p:style>
          <a:lnRef idx="1">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26" name="Group 25"/>
          <p:cNvGrpSpPr/>
          <p:nvPr/>
        </p:nvGrpSpPr>
        <p:grpSpPr>
          <a:xfrm>
            <a:off x="4648200" y="266700"/>
            <a:ext cx="2142987" cy="1532773"/>
            <a:chOff x="2543495" y="2572408"/>
            <a:chExt cx="1609587" cy="1382128"/>
          </a:xfrm>
          <a:solidFill>
            <a:schemeClr val="bg1">
              <a:lumMod val="50000"/>
              <a:alpha val="90000"/>
            </a:schemeClr>
          </a:solidFill>
        </p:grpSpPr>
        <p:sp>
          <p:nvSpPr>
            <p:cNvPr id="27" name="Hexagon 26"/>
            <p:cNvSpPr/>
            <p:nvPr/>
          </p:nvSpPr>
          <p:spPr>
            <a:xfrm>
              <a:off x="2543495" y="2572408"/>
              <a:ext cx="1609587" cy="1382128"/>
            </a:xfrm>
            <a:prstGeom prst="hexagon">
              <a:avLst>
                <a:gd name="adj" fmla="val 25000"/>
                <a:gd name="vf" fmla="val 115470"/>
              </a:avLst>
            </a:prstGeom>
            <a:grpFill/>
          </p:spPr>
          <p:style>
            <a:lnRef idx="1">
              <a:schemeClr val="accen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28" name="Hexagon 4"/>
            <p:cNvSpPr/>
            <p:nvPr/>
          </p:nvSpPr>
          <p:spPr>
            <a:xfrm>
              <a:off x="2792805" y="2641119"/>
              <a:ext cx="1110967" cy="1236796"/>
            </a:xfrm>
            <a:prstGeom prst="rect">
              <a:avLst/>
            </a:prstGeom>
            <a:grpFill/>
          </p:spPr>
          <p:style>
            <a:lnRef idx="0">
              <a:scrgbClr r="0" g="0" b="0"/>
            </a:lnRef>
            <a:fillRef idx="0">
              <a:scrgbClr r="0" g="0" b="0"/>
            </a:fillRef>
            <a:effectRef idx="0">
              <a:scrgbClr r="0" g="0" b="0"/>
            </a:effectRef>
            <a:fontRef idx="minor">
              <a:schemeClr val="lt1"/>
            </a:fontRef>
          </p:style>
          <p:txBody>
            <a:bodyPr lIns="0" tIns="16510" rIns="0" bIns="16510" spcCol="1270" anchor="ctr"/>
            <a:lstStyle/>
            <a:p>
              <a:pPr algn="ctr" defTabSz="577850" fontAlgn="auto">
                <a:lnSpc>
                  <a:spcPct val="90000"/>
                </a:lnSpc>
                <a:spcAft>
                  <a:spcPct val="35000"/>
                </a:spcAft>
                <a:defRPr/>
              </a:pPr>
              <a:r>
                <a:rPr lang="en-US" sz="2000" dirty="0"/>
                <a:t>Age 49-62:</a:t>
              </a:r>
            </a:p>
            <a:p>
              <a:pPr algn="ctr" defTabSz="577850" fontAlgn="auto">
                <a:lnSpc>
                  <a:spcPct val="90000"/>
                </a:lnSpc>
                <a:spcAft>
                  <a:spcPct val="35000"/>
                </a:spcAft>
                <a:defRPr/>
              </a:pPr>
              <a:r>
                <a:rPr lang="en-US" sz="1300" dirty="0"/>
                <a:t>Federal Bureau of Investigation</a:t>
              </a:r>
            </a:p>
            <a:p>
              <a:pPr algn="ctr" defTabSz="577850" fontAlgn="auto">
                <a:lnSpc>
                  <a:spcPct val="90000"/>
                </a:lnSpc>
                <a:spcAft>
                  <a:spcPct val="35000"/>
                </a:spcAft>
                <a:defRPr/>
              </a:pPr>
              <a:r>
                <a:rPr lang="en-US" sz="1400" b="1" dirty="0">
                  <a:solidFill>
                    <a:srgbClr val="FFFF00"/>
                  </a:solidFill>
                </a:rPr>
                <a:t>Public Affairs / Administrative Specialist</a:t>
              </a:r>
            </a:p>
          </p:txBody>
        </p:sp>
      </p:grpSp>
      <p:sp>
        <p:nvSpPr>
          <p:cNvPr id="29" name="Rectangle 28"/>
          <p:cNvSpPr/>
          <p:nvPr/>
        </p:nvSpPr>
        <p:spPr>
          <a:xfrm>
            <a:off x="990600" y="1181100"/>
            <a:ext cx="2514600" cy="954107"/>
          </a:xfrm>
          <a:prstGeom prst="rect">
            <a:avLst/>
          </a:prstGeom>
          <a:gradFill flip="none" rotWithShape="1">
            <a:gsLst>
              <a:gs pos="0">
                <a:schemeClr val="accent4">
                  <a:shade val="51000"/>
                  <a:satMod val="130000"/>
                  <a:alpha val="73000"/>
                </a:schemeClr>
              </a:gs>
              <a:gs pos="80000">
                <a:schemeClr val="accent4">
                  <a:shade val="93000"/>
                  <a:satMod val="130000"/>
                  <a:alpha val="73000"/>
                </a:schemeClr>
              </a:gs>
              <a:gs pos="100000">
                <a:schemeClr val="accent4">
                  <a:shade val="94000"/>
                  <a:satMod val="135000"/>
                  <a:alpha val="73000"/>
                </a:schemeClr>
              </a:gs>
            </a:gsLst>
            <a:lin ang="16200000" scaled="0"/>
            <a:tileRect/>
          </a:gradFill>
        </p:spPr>
        <p:style>
          <a:lnRef idx="0">
            <a:schemeClr val="accent4"/>
          </a:lnRef>
          <a:fillRef idx="3">
            <a:schemeClr val="accent4"/>
          </a:fillRef>
          <a:effectRef idx="3">
            <a:schemeClr val="accent4"/>
          </a:effectRef>
          <a:fontRef idx="minor">
            <a:schemeClr val="lt1"/>
          </a:fontRef>
        </p:style>
        <p:txBody>
          <a:bodyPr wrap="square">
            <a:spAutoFit/>
          </a:bodyPr>
          <a:lstStyle/>
          <a:p>
            <a:pPr algn="ctr" fontAlgn="auto">
              <a:spcBef>
                <a:spcPts val="0"/>
              </a:spcBef>
              <a:spcAft>
                <a:spcPts val="0"/>
              </a:spcAft>
              <a:defRPr/>
            </a:pP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4 careers in</a:t>
            </a:r>
            <a:endPar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algn="ctr" fontAlgn="auto">
              <a:spcBef>
                <a:spcPts val="0"/>
              </a:spcBef>
              <a:spcAft>
                <a:spcPts val="0"/>
              </a:spcAft>
              <a:defRPr/>
            </a:pP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45 years </a:t>
            </a:r>
            <a:endPar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30" name="Picture 2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272558">
            <a:off x="2246313" y="2884488"/>
            <a:ext cx="1179512" cy="56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3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81800" y="29441"/>
            <a:ext cx="685800"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3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267200" y="4457700"/>
            <a:ext cx="914400"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3"/>
          <p:cNvGrpSpPr/>
          <p:nvPr/>
        </p:nvGrpSpPr>
        <p:grpSpPr>
          <a:xfrm>
            <a:off x="5400814" y="2159000"/>
            <a:ext cx="1609587" cy="2117051"/>
            <a:chOff x="5400814" y="2159000"/>
            <a:chExt cx="1609587" cy="2117051"/>
          </a:xfrm>
        </p:grpSpPr>
        <p:grpSp>
          <p:nvGrpSpPr>
            <p:cNvPr id="12" name="Group 11"/>
            <p:cNvGrpSpPr/>
            <p:nvPr/>
          </p:nvGrpSpPr>
          <p:grpSpPr>
            <a:xfrm>
              <a:off x="5400814" y="2159000"/>
              <a:ext cx="1609587" cy="1151773"/>
              <a:chOff x="3927775" y="1809701"/>
              <a:chExt cx="1609587" cy="1382128"/>
            </a:xfrm>
            <a:solidFill>
              <a:srgbClr val="981A5C">
                <a:alpha val="90000"/>
              </a:srgbClr>
            </a:solidFill>
          </p:grpSpPr>
          <p:sp>
            <p:nvSpPr>
              <p:cNvPr id="13" name="Hexagon 12"/>
              <p:cNvSpPr/>
              <p:nvPr/>
            </p:nvSpPr>
            <p:spPr>
              <a:xfrm>
                <a:off x="3927775" y="1809701"/>
                <a:ext cx="1609587" cy="1382128"/>
              </a:xfrm>
              <a:prstGeom prst="hexagon">
                <a:avLst>
                  <a:gd name="adj" fmla="val 25000"/>
                  <a:gd name="vf" fmla="val 115470"/>
                </a:avLst>
              </a:prstGeom>
              <a:grpFill/>
            </p:spPr>
            <p:style>
              <a:lnRef idx="1">
                <a:schemeClr val="accen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4" name="Hexagon 4"/>
              <p:cNvSpPr/>
              <p:nvPr/>
            </p:nvSpPr>
            <p:spPr>
              <a:xfrm>
                <a:off x="4177085" y="2023779"/>
                <a:ext cx="1110967" cy="953972"/>
              </a:xfrm>
              <a:prstGeom prst="rect">
                <a:avLst/>
              </a:prstGeom>
              <a:grpFill/>
            </p:spPr>
            <p:style>
              <a:lnRef idx="0">
                <a:scrgbClr r="0" g="0" b="0"/>
              </a:lnRef>
              <a:fillRef idx="0">
                <a:scrgbClr r="0" g="0" b="0"/>
              </a:fillRef>
              <a:effectRef idx="0">
                <a:scrgbClr r="0" g="0" b="0"/>
              </a:effectRef>
              <a:fontRef idx="minor">
                <a:schemeClr val="lt1"/>
              </a:fontRef>
            </p:style>
            <p:txBody>
              <a:bodyPr lIns="0" tIns="16510" rIns="0" bIns="16510" spcCol="1270" anchor="ctr"/>
              <a:lstStyle/>
              <a:p>
                <a:pPr algn="ctr" defTabSz="577850" fontAlgn="auto">
                  <a:lnSpc>
                    <a:spcPct val="90000"/>
                  </a:lnSpc>
                  <a:spcAft>
                    <a:spcPct val="35000"/>
                  </a:spcAft>
                  <a:defRPr/>
                </a:pPr>
                <a:r>
                  <a:rPr lang="en-US" sz="2000" dirty="0"/>
                  <a:t>Age 39-41:</a:t>
                </a:r>
              </a:p>
              <a:p>
                <a:pPr algn="ctr" defTabSz="577850" fontAlgn="auto">
                  <a:lnSpc>
                    <a:spcPct val="90000"/>
                  </a:lnSpc>
                  <a:spcAft>
                    <a:spcPct val="35000"/>
                  </a:spcAft>
                  <a:defRPr/>
                </a:pPr>
                <a:r>
                  <a:rPr lang="en-US" sz="1300" dirty="0"/>
                  <a:t>University of Houston</a:t>
                </a:r>
              </a:p>
              <a:p>
                <a:pPr algn="ctr" defTabSz="577850" fontAlgn="auto">
                  <a:lnSpc>
                    <a:spcPct val="90000"/>
                  </a:lnSpc>
                  <a:spcAft>
                    <a:spcPct val="35000"/>
                  </a:spcAft>
                  <a:defRPr/>
                </a:pPr>
                <a:r>
                  <a:rPr lang="en-US" sz="1400" b="1" dirty="0">
                    <a:solidFill>
                      <a:srgbClr val="FFFF00"/>
                    </a:solidFill>
                  </a:rPr>
                  <a:t>Law School</a:t>
                </a:r>
              </a:p>
            </p:txBody>
          </p:sp>
        </p:grpSp>
        <p:pic>
          <p:nvPicPr>
            <p:cNvPr id="3" name="Picture 2"/>
            <p:cNvPicPr>
              <a:picLocks noChangeAspect="1"/>
            </p:cNvPicPr>
            <p:nvPr/>
          </p:nvPicPr>
          <p:blipFill>
            <a:blip r:embed="rId7"/>
            <a:stretch>
              <a:fillRect/>
            </a:stretch>
          </p:blipFill>
          <p:spPr>
            <a:xfrm>
              <a:off x="5943600" y="3390900"/>
              <a:ext cx="762000" cy="885151"/>
            </a:xfrm>
            <a:prstGeom prst="rect">
              <a:avLst/>
            </a:prstGeom>
          </p:spPr>
        </p:pic>
      </p:grpSp>
      <p:sp>
        <p:nvSpPr>
          <p:cNvPr id="33" name="Rectangle 32"/>
          <p:cNvSpPr/>
          <p:nvPr/>
        </p:nvSpPr>
        <p:spPr>
          <a:xfrm>
            <a:off x="990600" y="114300"/>
            <a:ext cx="2514600" cy="954107"/>
          </a:xfrm>
          <a:prstGeom prst="rect">
            <a:avLst/>
          </a:prstGeom>
          <a:gradFill flip="none" rotWithShape="1">
            <a:gsLst>
              <a:gs pos="0">
                <a:schemeClr val="accent4">
                  <a:shade val="51000"/>
                  <a:satMod val="130000"/>
                  <a:alpha val="73000"/>
                </a:schemeClr>
              </a:gs>
              <a:gs pos="80000">
                <a:schemeClr val="accent4">
                  <a:shade val="93000"/>
                  <a:satMod val="130000"/>
                  <a:alpha val="73000"/>
                </a:schemeClr>
              </a:gs>
              <a:gs pos="100000">
                <a:schemeClr val="accent4">
                  <a:shade val="94000"/>
                  <a:satMod val="135000"/>
                  <a:alpha val="73000"/>
                </a:schemeClr>
              </a:gs>
            </a:gsLst>
            <a:lin ang="16200000" scaled="0"/>
            <a:tileRect/>
          </a:gradFill>
        </p:spPr>
        <p:style>
          <a:lnRef idx="0">
            <a:schemeClr val="accent4"/>
          </a:lnRef>
          <a:fillRef idx="3">
            <a:schemeClr val="accent4"/>
          </a:fillRef>
          <a:effectRef idx="3">
            <a:schemeClr val="accent4"/>
          </a:effectRef>
          <a:fontRef idx="minor">
            <a:schemeClr val="lt1"/>
          </a:fontRef>
        </p:style>
        <p:txBody>
          <a:bodyPr wrap="square">
            <a:spAutoFit/>
          </a:bodyPr>
          <a:lstStyle/>
          <a:p>
            <a:pPr algn="ctr" fontAlgn="auto">
              <a:spcBef>
                <a:spcPts val="0"/>
              </a:spcBef>
              <a:spcAft>
                <a:spcPts val="0"/>
              </a:spcAft>
              <a:defRPr/>
            </a:pP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Francisco J.</a:t>
            </a:r>
            <a:endPar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algn="ctr" fontAlgn="auto">
              <a:spcBef>
                <a:spcPts val="0"/>
              </a:spcBef>
              <a:spcAft>
                <a:spcPts val="0"/>
              </a:spcAft>
              <a:defRPr/>
            </a:pP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Agraz</a:t>
            </a:r>
            <a:endPar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cSld>
  <p:clrMapOvr>
    <a:masterClrMapping/>
  </p:clrMapOvr>
  <p:transition xmlns:p14="http://schemas.microsoft.com/office/powerpoint/2010/main" spd="slow">
    <p:wipe dir="d"/>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2"/>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6"/>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2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638800" y="114300"/>
            <a:ext cx="2516729" cy="646331"/>
          </a:xfrm>
          <a:prstGeom prst="rect">
            <a:avLst/>
          </a:prstGeom>
          <a:solidFill>
            <a:srgbClr val="009ED6"/>
          </a:solidFill>
        </p:spPr>
        <p:txBody>
          <a:bodyPr>
            <a:spAutoFit/>
          </a:bodyPr>
          <a:lstStyle/>
          <a:p>
            <a:pPr algn="ctr" fontAlgn="auto">
              <a:spcBef>
                <a:spcPts val="0"/>
              </a:spcBef>
              <a:spcAft>
                <a:spcPts val="0"/>
              </a:spcAft>
              <a:defRPr/>
            </a:pPr>
            <a:r>
              <a:rPr lang="en-US"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mn-lt"/>
                <a:ea typeface="+mn-ea"/>
                <a:cs typeface="+mn-cs"/>
              </a:rPr>
              <a:t>Journalist</a:t>
            </a:r>
          </a:p>
        </p:txBody>
      </p:sp>
      <p:sp>
        <p:nvSpPr>
          <p:cNvPr id="8" name="Rectangle 7"/>
          <p:cNvSpPr/>
          <p:nvPr/>
        </p:nvSpPr>
        <p:spPr>
          <a:xfrm>
            <a:off x="3962400" y="3937001"/>
            <a:ext cx="2895600" cy="646331"/>
          </a:xfrm>
          <a:prstGeom prst="rect">
            <a:avLst/>
          </a:prstGeom>
          <a:solidFill>
            <a:srgbClr val="009ED6"/>
          </a:solidFill>
        </p:spPr>
        <p:txBody>
          <a:bodyPr>
            <a:spAutoFit/>
          </a:bodyPr>
          <a:lstStyle/>
          <a:p>
            <a:pPr algn="ctr" fontAlgn="auto">
              <a:spcBef>
                <a:spcPts val="0"/>
              </a:spcBef>
              <a:spcAft>
                <a:spcPts val="0"/>
              </a:spcAft>
              <a:defRPr/>
            </a:pPr>
            <a:r>
              <a:rPr lang="en-US"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mn-lt"/>
                <a:ea typeface="+mn-ea"/>
                <a:cs typeface="+mn-cs"/>
              </a:rPr>
              <a:t>Public Affairs</a:t>
            </a:r>
          </a:p>
        </p:txBody>
      </p:sp>
      <p:pic>
        <p:nvPicPr>
          <p:cNvPr id="2" name="Picture 1" descr="Frank 1967 Laredo.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34000" y="1181100"/>
            <a:ext cx="3886200" cy="447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Frank Article 1969 El Paso.psd"/>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90500"/>
            <a:ext cx="5346700" cy="529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descr="Frank Emphasis Text - EXCITING.psd"/>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9600" y="1333500"/>
            <a:ext cx="7204075"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descr="Frank-Prospector El Paso 1969.psd"/>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9600" y="1104900"/>
            <a:ext cx="8107363" cy="405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descr="Frank 1970 San Antonio.ps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86000" y="1028700"/>
            <a:ext cx="4553712" cy="3870960"/>
          </a:xfrm>
          <a:prstGeom prst="rect">
            <a:avLst/>
          </a:prstGeom>
          <a:effectLst>
            <a:glow rad="101600">
              <a:schemeClr val="accent1">
                <a:alpha val="75000"/>
              </a:schemeClr>
            </a:glow>
            <a:softEdge rad="76200"/>
          </a:effectLst>
        </p:spPr>
      </p:pic>
      <p:pic>
        <p:nvPicPr>
          <p:cNvPr id="16" name="Picture 15" descr="Frank 1973 Chicago.psd"/>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76213" y="1333500"/>
            <a:ext cx="3857625"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descr="Frank-Chicago 1974.psd"/>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581400" y="1357312"/>
            <a:ext cx="5476875" cy="431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xmlns:p14="http://schemas.microsoft.com/office/powerpoint/2010/main" spd="slow">
    <p:wipe dir="d"/>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6"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80">
                                          <p:stCondLst>
                                            <p:cond delay="0"/>
                                          </p:stCondLst>
                                        </p:cTn>
                                        <p:tgtEl>
                                          <p:spTgt spid="12"/>
                                        </p:tgtEl>
                                      </p:cBhvr>
                                    </p:animEffect>
                                    <p:anim calcmode="lin" valueType="num">
                                      <p:cBhvr>
                                        <p:cTn id="12"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17" dur="26">
                                          <p:stCondLst>
                                            <p:cond delay="650"/>
                                          </p:stCondLst>
                                        </p:cTn>
                                        <p:tgtEl>
                                          <p:spTgt spid="12"/>
                                        </p:tgtEl>
                                      </p:cBhvr>
                                      <p:to x="100000" y="60000"/>
                                    </p:animScale>
                                    <p:animScale>
                                      <p:cBhvr>
                                        <p:cTn id="18" dur="166" decel="50000">
                                          <p:stCondLst>
                                            <p:cond delay="676"/>
                                          </p:stCondLst>
                                        </p:cTn>
                                        <p:tgtEl>
                                          <p:spTgt spid="12"/>
                                        </p:tgtEl>
                                      </p:cBhvr>
                                      <p:to x="100000" y="100000"/>
                                    </p:animScale>
                                    <p:animScale>
                                      <p:cBhvr>
                                        <p:cTn id="19" dur="26">
                                          <p:stCondLst>
                                            <p:cond delay="1312"/>
                                          </p:stCondLst>
                                        </p:cTn>
                                        <p:tgtEl>
                                          <p:spTgt spid="12"/>
                                        </p:tgtEl>
                                      </p:cBhvr>
                                      <p:to x="100000" y="80000"/>
                                    </p:animScale>
                                    <p:animScale>
                                      <p:cBhvr>
                                        <p:cTn id="20" dur="166" decel="50000">
                                          <p:stCondLst>
                                            <p:cond delay="1338"/>
                                          </p:stCondLst>
                                        </p:cTn>
                                        <p:tgtEl>
                                          <p:spTgt spid="12"/>
                                        </p:tgtEl>
                                      </p:cBhvr>
                                      <p:to x="100000" y="100000"/>
                                    </p:animScale>
                                    <p:animScale>
                                      <p:cBhvr>
                                        <p:cTn id="21" dur="26">
                                          <p:stCondLst>
                                            <p:cond delay="1642"/>
                                          </p:stCondLst>
                                        </p:cTn>
                                        <p:tgtEl>
                                          <p:spTgt spid="12"/>
                                        </p:tgtEl>
                                      </p:cBhvr>
                                      <p:to x="100000" y="90000"/>
                                    </p:animScale>
                                    <p:animScale>
                                      <p:cBhvr>
                                        <p:cTn id="22" dur="166" decel="50000">
                                          <p:stCondLst>
                                            <p:cond delay="1668"/>
                                          </p:stCondLst>
                                        </p:cTn>
                                        <p:tgtEl>
                                          <p:spTgt spid="12"/>
                                        </p:tgtEl>
                                      </p:cBhvr>
                                      <p:to x="100000" y="100000"/>
                                    </p:animScale>
                                    <p:animScale>
                                      <p:cBhvr>
                                        <p:cTn id="23" dur="26">
                                          <p:stCondLst>
                                            <p:cond delay="1808"/>
                                          </p:stCondLst>
                                        </p:cTn>
                                        <p:tgtEl>
                                          <p:spTgt spid="12"/>
                                        </p:tgtEl>
                                      </p:cBhvr>
                                      <p:to x="100000" y="95000"/>
                                    </p:animScale>
                                    <p:animScale>
                                      <p:cBhvr>
                                        <p:cTn id="24" dur="166" decel="50000">
                                          <p:stCondLst>
                                            <p:cond delay="1834"/>
                                          </p:stCondLst>
                                        </p:cTn>
                                        <p:tgtEl>
                                          <p:spTgt spid="12"/>
                                        </p:tgtEl>
                                      </p:cBhvr>
                                      <p:to x="100000" y="100000"/>
                                    </p:animScale>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xit" presetSubtype="0" fill="hold" nodeType="clickEffect">
                                  <p:stCondLst>
                                    <p:cond delay="0"/>
                                  </p:stCondLst>
                                  <p:childTnLst>
                                    <p:set>
                                      <p:cBhvr>
                                        <p:cTn id="32" dur="1" fill="hold">
                                          <p:stCondLst>
                                            <p:cond delay="0"/>
                                          </p:stCondLst>
                                        </p:cTn>
                                        <p:tgtEl>
                                          <p:spTgt spid="5"/>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xit" presetSubtype="0" fill="hold" nodeType="clickEffect">
                                  <p:stCondLst>
                                    <p:cond delay="0"/>
                                  </p:stCondLst>
                                  <p:childTnLst>
                                    <p:set>
                                      <p:cBhvr>
                                        <p:cTn id="36" dur="1" fill="hold">
                                          <p:stCondLst>
                                            <p:cond delay="0"/>
                                          </p:stCondLst>
                                        </p:cTn>
                                        <p:tgtEl>
                                          <p:spTgt spid="12"/>
                                        </p:tgtEl>
                                        <p:attrNameLst>
                                          <p:attrName>style.visibility</p:attrName>
                                        </p:attrNameLst>
                                      </p:cBhvr>
                                      <p:to>
                                        <p:strVal val="hidden"/>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xit" presetSubtype="0" fill="hold" nodeType="clickEffect">
                                  <p:stCondLst>
                                    <p:cond delay="0"/>
                                  </p:stCondLst>
                                  <p:childTnLst>
                                    <p:set>
                                      <p:cBhvr>
                                        <p:cTn id="40" dur="1" fill="hold">
                                          <p:stCondLst>
                                            <p:cond delay="0"/>
                                          </p:stCondLst>
                                        </p:cTn>
                                        <p:tgtEl>
                                          <p:spTgt spid="2"/>
                                        </p:tgtEl>
                                        <p:attrNameLst>
                                          <p:attrName>style.visibility</p:attrName>
                                        </p:attrNameLst>
                                      </p:cBhvr>
                                      <p:to>
                                        <p:strVal val="hidden"/>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xit" presetSubtype="0" fill="hold" nodeType="clickEffect">
                                  <p:stCondLst>
                                    <p:cond delay="0"/>
                                  </p:stCondLst>
                                  <p:childTnLst>
                                    <p:set>
                                      <p:cBhvr>
                                        <p:cTn id="44" dur="1" fill="hold">
                                          <p:stCondLst>
                                            <p:cond delay="0"/>
                                          </p:stCondLst>
                                        </p:cTn>
                                        <p:tgtEl>
                                          <p:spTgt spid="13"/>
                                        </p:tgtEl>
                                        <p:attrNameLst>
                                          <p:attrName>style.visibility</p:attrName>
                                        </p:attrNameLst>
                                      </p:cBhvr>
                                      <p:to>
                                        <p:strVal val="hidden"/>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nodeType="clickEffect">
                                  <p:stCondLst>
                                    <p:cond delay="0"/>
                                  </p:stCondLst>
                                  <p:childTnLst>
                                    <p:set>
                                      <p:cBhvr>
                                        <p:cTn id="48" dur="1" fill="hold">
                                          <p:stCondLst>
                                            <p:cond delay="0"/>
                                          </p:stCondLst>
                                        </p:cTn>
                                        <p:tgtEl>
                                          <p:spTgt spid="14"/>
                                        </p:tgtEl>
                                        <p:attrNameLst>
                                          <p:attrName>style.visibility</p:attrName>
                                        </p:attrNameLst>
                                      </p:cBhvr>
                                      <p:to>
                                        <p:strVal val="visible"/>
                                      </p:to>
                                    </p:set>
                                  </p:childTnLst>
                                </p:cTn>
                              </p:par>
                            </p:childTnLst>
                          </p:cTn>
                        </p:par>
                      </p:childTnLst>
                    </p:cTn>
                  </p:par>
                  <p:par>
                    <p:cTn id="49" fill="hold" nodeType="clickPar">
                      <p:stCondLst>
                        <p:cond delay="indefinite"/>
                      </p:stCondLst>
                      <p:childTnLst>
                        <p:par>
                          <p:cTn id="50" fill="hold" nodeType="withGroup">
                            <p:stCondLst>
                              <p:cond delay="0"/>
                            </p:stCondLst>
                            <p:childTnLst>
                              <p:par>
                                <p:cTn id="51" presetID="15" presetClass="exit" presetSubtype="0" fill="hold" nodeType="clickEffect">
                                  <p:stCondLst>
                                    <p:cond delay="0"/>
                                  </p:stCondLst>
                                  <p:childTnLst>
                                    <p:anim calcmode="lin" valueType="num">
                                      <p:cBhvr>
                                        <p:cTn id="52" dur="1000"/>
                                        <p:tgtEl>
                                          <p:spTgt spid="14"/>
                                        </p:tgtEl>
                                        <p:attrNameLst>
                                          <p:attrName>ppt_w</p:attrName>
                                        </p:attrNameLst>
                                      </p:cBhvr>
                                      <p:tavLst>
                                        <p:tav tm="0">
                                          <p:val>
                                            <p:strVal val="ppt_w"/>
                                          </p:val>
                                        </p:tav>
                                        <p:tav tm="100000">
                                          <p:val>
                                            <p:fltVal val="0"/>
                                          </p:val>
                                        </p:tav>
                                      </p:tavLst>
                                    </p:anim>
                                    <p:anim calcmode="lin" valueType="num">
                                      <p:cBhvr>
                                        <p:cTn id="53" dur="1000"/>
                                        <p:tgtEl>
                                          <p:spTgt spid="14"/>
                                        </p:tgtEl>
                                        <p:attrNameLst>
                                          <p:attrName>ppt_h</p:attrName>
                                        </p:attrNameLst>
                                      </p:cBhvr>
                                      <p:tavLst>
                                        <p:tav tm="0">
                                          <p:val>
                                            <p:strVal val="ppt_h"/>
                                          </p:val>
                                        </p:tav>
                                        <p:tav tm="100000">
                                          <p:val>
                                            <p:fltVal val="0"/>
                                          </p:val>
                                        </p:tav>
                                      </p:tavLst>
                                    </p:anim>
                                    <p:anim calcmode="lin" valueType="num">
                                      <p:cBhvr>
                                        <p:cTn id="54" dur="1000"/>
                                        <p:tgtEl>
                                          <p:spTgt spid="1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5" dur="1000"/>
                                        <p:tgtEl>
                                          <p:spTgt spid="1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6" dur="1" fill="hold">
                                          <p:stCondLst>
                                            <p:cond delay="999"/>
                                          </p:stCondLst>
                                        </p:cTn>
                                        <p:tgtEl>
                                          <p:spTgt spid="14"/>
                                        </p:tgtEl>
                                        <p:attrNameLst>
                                          <p:attrName>style.visibility</p:attrName>
                                        </p:attrNameLst>
                                      </p:cBhvr>
                                      <p:to>
                                        <p:strVal val="hidden"/>
                                      </p:to>
                                    </p:set>
                                  </p:childTnLst>
                                </p:cTn>
                              </p:par>
                            </p:childTnLst>
                          </p:cTn>
                        </p:par>
                      </p:childTnLst>
                    </p:cTn>
                  </p:par>
                  <p:par>
                    <p:cTn id="57" fill="hold" nodeType="clickPar">
                      <p:stCondLst>
                        <p:cond delay="indefinite"/>
                      </p:stCondLst>
                      <p:childTnLst>
                        <p:par>
                          <p:cTn id="58" fill="hold" nodeType="withGroup">
                            <p:stCondLst>
                              <p:cond delay="0"/>
                            </p:stCondLst>
                            <p:childTnLst>
                              <p:par>
                                <p:cTn id="59" presetID="1" presetClass="entr" presetSubtype="0" fill="hold" nodeType="clickEffect">
                                  <p:stCondLst>
                                    <p:cond delay="0"/>
                                  </p:stCondLst>
                                  <p:childTnLst>
                                    <p:set>
                                      <p:cBhvr>
                                        <p:cTn id="60" dur="1" fill="hold">
                                          <p:stCondLst>
                                            <p:cond delay="0"/>
                                          </p:stCondLst>
                                        </p:cTn>
                                        <p:tgtEl>
                                          <p:spTgt spid="16"/>
                                        </p:tgtEl>
                                        <p:attrNameLst>
                                          <p:attrName>style.visibility</p:attrName>
                                        </p:attrNameLst>
                                      </p:cBhvr>
                                      <p:to>
                                        <p:strVal val="visible"/>
                                      </p:to>
                                    </p:set>
                                  </p:childTnLst>
                                </p:cTn>
                              </p:par>
                            </p:childTnLst>
                          </p:cTn>
                        </p:par>
                      </p:childTnLst>
                    </p:cTn>
                  </p:par>
                  <p:par>
                    <p:cTn id="61" fill="hold" nodeType="clickPar">
                      <p:stCondLst>
                        <p:cond delay="indefinite"/>
                      </p:stCondLst>
                      <p:childTnLst>
                        <p:par>
                          <p:cTn id="62" fill="hold" nodeType="withGroup">
                            <p:stCondLst>
                              <p:cond delay="0"/>
                            </p:stCondLst>
                            <p:childTnLst>
                              <p:par>
                                <p:cTn id="63" presetID="1" presetClass="entr" presetSubtype="0" fill="hold" nodeType="clickEffect">
                                  <p:stCondLst>
                                    <p:cond delay="0"/>
                                  </p:stCondLst>
                                  <p:childTnLst>
                                    <p:set>
                                      <p:cBhvr>
                                        <p:cTn id="64" dur="1" fill="hold">
                                          <p:stCondLst>
                                            <p:cond delay="0"/>
                                          </p:stCondLst>
                                        </p:cTn>
                                        <p:tgtEl>
                                          <p:spTgt spid="17"/>
                                        </p:tgtEl>
                                        <p:attrNameLst>
                                          <p:attrName>style.visibility</p:attrName>
                                        </p:attrNameLst>
                                      </p:cBhvr>
                                      <p:to>
                                        <p:strVal val="visible"/>
                                      </p:to>
                                    </p:set>
                                  </p:childTnLst>
                                </p:cTn>
                              </p:par>
                            </p:childTnLst>
                          </p:cTn>
                        </p:par>
                      </p:childTnLst>
                    </p:cTn>
                  </p:par>
                  <p:par>
                    <p:cTn id="65" fill="hold" nodeType="clickPar">
                      <p:stCondLst>
                        <p:cond delay="indefinite"/>
                      </p:stCondLst>
                      <p:childTnLst>
                        <p:par>
                          <p:cTn id="66" fill="hold" nodeType="withGroup">
                            <p:stCondLst>
                              <p:cond delay="0"/>
                            </p:stCondLst>
                            <p:childTnLst>
                              <p:par>
                                <p:cTn id="67" presetID="15" presetClass="exit" presetSubtype="0" fill="hold" nodeType="clickEffect">
                                  <p:stCondLst>
                                    <p:cond delay="0"/>
                                  </p:stCondLst>
                                  <p:childTnLst>
                                    <p:anim calcmode="lin" valueType="num">
                                      <p:cBhvr>
                                        <p:cTn id="68" dur="1300"/>
                                        <p:tgtEl>
                                          <p:spTgt spid="16"/>
                                        </p:tgtEl>
                                        <p:attrNameLst>
                                          <p:attrName>ppt_w</p:attrName>
                                        </p:attrNameLst>
                                      </p:cBhvr>
                                      <p:tavLst>
                                        <p:tav tm="0">
                                          <p:val>
                                            <p:strVal val="ppt_w"/>
                                          </p:val>
                                        </p:tav>
                                        <p:tav tm="100000">
                                          <p:val>
                                            <p:fltVal val="0"/>
                                          </p:val>
                                        </p:tav>
                                      </p:tavLst>
                                    </p:anim>
                                    <p:anim calcmode="lin" valueType="num">
                                      <p:cBhvr>
                                        <p:cTn id="69" dur="1300"/>
                                        <p:tgtEl>
                                          <p:spTgt spid="16"/>
                                        </p:tgtEl>
                                        <p:attrNameLst>
                                          <p:attrName>ppt_h</p:attrName>
                                        </p:attrNameLst>
                                      </p:cBhvr>
                                      <p:tavLst>
                                        <p:tav tm="0">
                                          <p:val>
                                            <p:strVal val="ppt_h"/>
                                          </p:val>
                                        </p:tav>
                                        <p:tav tm="100000">
                                          <p:val>
                                            <p:fltVal val="0"/>
                                          </p:val>
                                        </p:tav>
                                      </p:tavLst>
                                    </p:anim>
                                    <p:anim calcmode="lin" valueType="num">
                                      <p:cBhvr>
                                        <p:cTn id="70" dur="1300"/>
                                        <p:tgtEl>
                                          <p:spTgt spid="1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1" dur="1300"/>
                                        <p:tgtEl>
                                          <p:spTgt spid="1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2" dur="1" fill="hold">
                                          <p:stCondLst>
                                            <p:cond delay="1299"/>
                                          </p:stCondLst>
                                        </p:cTn>
                                        <p:tgtEl>
                                          <p:spTgt spid="16"/>
                                        </p:tgtEl>
                                        <p:attrNameLst>
                                          <p:attrName>style.visibility</p:attrName>
                                        </p:attrNameLst>
                                      </p:cBhvr>
                                      <p:to>
                                        <p:strVal val="hidden"/>
                                      </p:to>
                                    </p:set>
                                  </p:childTnLst>
                                </p:cTn>
                              </p:par>
                            </p:childTnLst>
                          </p:cTn>
                        </p:par>
                      </p:childTnLst>
                    </p:cTn>
                  </p:par>
                  <p:par>
                    <p:cTn id="73" fill="hold" nodeType="clickPar">
                      <p:stCondLst>
                        <p:cond delay="indefinite"/>
                      </p:stCondLst>
                      <p:childTnLst>
                        <p:par>
                          <p:cTn id="74" fill="hold" nodeType="withGroup">
                            <p:stCondLst>
                              <p:cond delay="0"/>
                            </p:stCondLst>
                            <p:childTnLst>
                              <p:par>
                                <p:cTn id="75" presetID="15" presetClass="exit" presetSubtype="0" fill="hold" nodeType="clickEffect">
                                  <p:stCondLst>
                                    <p:cond delay="0"/>
                                  </p:stCondLst>
                                  <p:childTnLst>
                                    <p:anim calcmode="lin" valueType="num">
                                      <p:cBhvr>
                                        <p:cTn id="76" dur="1300"/>
                                        <p:tgtEl>
                                          <p:spTgt spid="17"/>
                                        </p:tgtEl>
                                        <p:attrNameLst>
                                          <p:attrName>ppt_w</p:attrName>
                                        </p:attrNameLst>
                                      </p:cBhvr>
                                      <p:tavLst>
                                        <p:tav tm="0">
                                          <p:val>
                                            <p:strVal val="ppt_w"/>
                                          </p:val>
                                        </p:tav>
                                        <p:tav tm="100000">
                                          <p:val>
                                            <p:fltVal val="0"/>
                                          </p:val>
                                        </p:tav>
                                      </p:tavLst>
                                    </p:anim>
                                    <p:anim calcmode="lin" valueType="num">
                                      <p:cBhvr>
                                        <p:cTn id="77" dur="1300"/>
                                        <p:tgtEl>
                                          <p:spTgt spid="17"/>
                                        </p:tgtEl>
                                        <p:attrNameLst>
                                          <p:attrName>ppt_h</p:attrName>
                                        </p:attrNameLst>
                                      </p:cBhvr>
                                      <p:tavLst>
                                        <p:tav tm="0">
                                          <p:val>
                                            <p:strVal val="ppt_h"/>
                                          </p:val>
                                        </p:tav>
                                        <p:tav tm="100000">
                                          <p:val>
                                            <p:fltVal val="0"/>
                                          </p:val>
                                        </p:tav>
                                      </p:tavLst>
                                    </p:anim>
                                    <p:anim calcmode="lin" valueType="num">
                                      <p:cBhvr>
                                        <p:cTn id="78" dur="1300"/>
                                        <p:tgtEl>
                                          <p:spTgt spid="1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1300"/>
                                        <p:tgtEl>
                                          <p:spTgt spid="1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12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3663" y="0"/>
            <a:ext cx="4811713"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0"/>
            <a:ext cx="5257800" cy="357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5"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295400" y="2719388"/>
            <a:ext cx="2743200" cy="299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Picture 8" descr="bmt fed prison 2004.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035425" y="2736850"/>
            <a:ext cx="5108575" cy="297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6"/>
          <p:cNvPicPr>
            <a:picLocks noChangeAspect="1"/>
          </p:cNvPicPr>
          <p:nvPr/>
        </p:nvPicPr>
        <p:blipFill>
          <a:blip r:embed="rId6">
            <a:alphaModFix amt="34000"/>
            <a:extLst>
              <a:ext uri="{28A0092B-C50C-407E-A947-70E740481C1C}">
                <a14:useLocalDpi xmlns:a14="http://schemas.microsoft.com/office/drawing/2010/main" val="0"/>
              </a:ext>
            </a:extLst>
          </a:blip>
          <a:srcRect/>
          <a:stretch>
            <a:fillRect/>
          </a:stretch>
        </p:blipFill>
        <p:spPr bwMode="auto">
          <a:xfrm>
            <a:off x="-76200" y="3314700"/>
            <a:ext cx="1295400" cy="1855788"/>
          </a:xfrm>
          <a:prstGeom prst="rect">
            <a:avLst/>
          </a:prstGeom>
          <a:noFill/>
          <a:ln>
            <a:noFill/>
          </a:ln>
          <a:extLst>
            <a:ext uri="{909E8E84-426E-40dd-AFC4-6F175D3DCCD1}">
              <a14:hiddenFill xmlns:a14="http://schemas.microsoft.com/office/drawing/2010/main">
                <a:solidFill>
                  <a:srgbClr val="FFFFFF">
                    <a:alpha val="34117"/>
                  </a:srgbClr>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xmlns:p14="http://schemas.microsoft.com/office/powerpoint/2010/main" spd="slow">
    <p:wipe dir="d"/>
  </p:transitio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7725" name="AutoShape 13"/>
          <p:cNvSpPr>
            <a:spLocks noChangeArrowheads="1"/>
          </p:cNvSpPr>
          <p:nvPr>
            <p:custDataLst>
              <p:tags r:id="rId2"/>
            </p:custDataLst>
          </p:nvPr>
        </p:nvSpPr>
        <p:spPr bwMode="invGray">
          <a:xfrm>
            <a:off x="2362200" y="2552700"/>
            <a:ext cx="1600200" cy="660400"/>
          </a:xfrm>
          <a:prstGeom prst="round2DiagRect">
            <a:avLst/>
          </a:prstGeom>
          <a:solidFill>
            <a:schemeClr val="bg1"/>
          </a:solidFill>
          <a:ln w="12700">
            <a:solidFill>
              <a:schemeClr val="tx2"/>
            </a:solidFill>
            <a:round/>
            <a:headEnd/>
            <a:tailEnd/>
          </a:ln>
          <a:effectLst>
            <a:outerShdw blurRad="50800" dist="38100" dir="2700000" algn="tl" rotWithShape="0">
              <a:prstClr val="black">
                <a:alpha val="40000"/>
              </a:prstClr>
            </a:outerShdw>
          </a:effectLst>
        </p:spPr>
        <p:txBody>
          <a:bodyPr lIns="45720" rIns="45720" anchor="ctr"/>
          <a:lstStyle/>
          <a:p>
            <a:pPr algn="ctr" fontAlgn="auto">
              <a:spcBef>
                <a:spcPts val="0"/>
              </a:spcBef>
              <a:spcAft>
                <a:spcPts val="0"/>
              </a:spcAft>
              <a:defRPr/>
            </a:pPr>
            <a:r>
              <a:rPr lang="en-US" sz="2000" dirty="0">
                <a:latin typeface="Segoe Semibold" pitchFamily="34" charset="0"/>
                <a:ea typeface="+mn-ea"/>
                <a:cs typeface="+mn-cs"/>
              </a:rPr>
              <a:t>BLOGS</a:t>
            </a:r>
            <a:endParaRPr lang="en-US" sz="2000" dirty="0">
              <a:latin typeface="+mn-lt"/>
              <a:ea typeface="+mn-ea"/>
              <a:cs typeface="+mn-cs"/>
            </a:endParaRPr>
          </a:p>
        </p:txBody>
      </p:sp>
      <p:sp>
        <p:nvSpPr>
          <p:cNvPr id="627728" name="Rectangle 16"/>
          <p:cNvSpPr>
            <a:spLocks noGrp="1" noChangeArrowheads="1"/>
          </p:cNvSpPr>
          <p:nvPr>
            <p:ph type="title"/>
            <p:custDataLst>
              <p:tags r:id="rId3"/>
            </p:custDataLst>
          </p:nvPr>
        </p:nvSpPr>
        <p:spPr>
          <a:xfrm>
            <a:off x="685800" y="38100"/>
            <a:ext cx="8153400" cy="701675"/>
          </a:xfrm>
        </p:spPr>
        <p:txBody>
          <a:bodyPr rtlCol="0">
            <a:normAutofit fontScale="90000"/>
          </a:bodyPr>
          <a:lstStyle/>
          <a:p>
            <a:pPr algn="ctr" eaLnBrk="1" fontAlgn="auto" hangingPunct="1">
              <a:spcAft>
                <a:spcPts val="0"/>
              </a:spcAft>
              <a:defRPr/>
            </a:pPr>
            <a:r>
              <a:rPr smtClean="0">
                <a:solidFill>
                  <a:srgbClr val="FF0000"/>
                </a:solidFill>
                <a:ea typeface="+mj-ea"/>
                <a:cs typeface="+mj-cs"/>
              </a:rPr>
              <a:t>Should you believe the "news media"?</a:t>
            </a:r>
            <a:endParaRPr>
              <a:solidFill>
                <a:srgbClr val="FF0000"/>
              </a:solidFill>
              <a:ea typeface="+mj-ea"/>
              <a:cs typeface="+mj-cs"/>
            </a:endParaRPr>
          </a:p>
        </p:txBody>
      </p:sp>
      <p:sp>
        <p:nvSpPr>
          <p:cNvPr id="12" name="Freeform 15"/>
          <p:cNvSpPr>
            <a:spLocks/>
          </p:cNvSpPr>
          <p:nvPr>
            <p:custDataLst>
              <p:tags r:id="rId4"/>
            </p:custDataLst>
          </p:nvPr>
        </p:nvSpPr>
        <p:spPr bwMode="auto">
          <a:xfrm rot="13672704" flipH="1">
            <a:off x="2860675" y="2028825"/>
            <a:ext cx="3106738" cy="2312988"/>
          </a:xfrm>
          <a:custGeom>
            <a:avLst/>
            <a:gdLst/>
            <a:ahLst/>
            <a:cxnLst>
              <a:cxn ang="0">
                <a:pos x="0" y="1390"/>
              </a:cxn>
              <a:cxn ang="0">
                <a:pos x="1529" y="158"/>
              </a:cxn>
              <a:cxn ang="0">
                <a:pos x="1529" y="0"/>
              </a:cxn>
              <a:cxn ang="0">
                <a:pos x="2030" y="360"/>
              </a:cxn>
              <a:cxn ang="0">
                <a:pos x="1523" y="714"/>
              </a:cxn>
              <a:cxn ang="0">
                <a:pos x="1520" y="543"/>
              </a:cxn>
              <a:cxn ang="0">
                <a:pos x="0" y="1390"/>
              </a:cxn>
            </a:cxnLst>
            <a:rect l="0" t="0" r="r" b="b"/>
            <a:pathLst>
              <a:path w="2030" h="1390">
                <a:moveTo>
                  <a:pt x="0" y="1390"/>
                </a:moveTo>
                <a:cubicBezTo>
                  <a:pt x="131" y="796"/>
                  <a:pt x="676" y="220"/>
                  <a:pt x="1529" y="158"/>
                </a:cubicBezTo>
                <a:lnTo>
                  <a:pt x="1529" y="0"/>
                </a:lnTo>
                <a:lnTo>
                  <a:pt x="2030" y="360"/>
                </a:lnTo>
                <a:lnTo>
                  <a:pt x="1523" y="714"/>
                </a:lnTo>
                <a:lnTo>
                  <a:pt x="1520" y="543"/>
                </a:lnTo>
                <a:cubicBezTo>
                  <a:pt x="803" y="447"/>
                  <a:pt x="109" y="1123"/>
                  <a:pt x="0" y="1390"/>
                </a:cubicBezTo>
                <a:close/>
              </a:path>
            </a:pathLst>
          </a:custGeom>
          <a:gradFill rotWithShape="1">
            <a:gsLst>
              <a:gs pos="0">
                <a:schemeClr val="accent5"/>
              </a:gs>
              <a:gs pos="100000">
                <a:schemeClr val="accent4"/>
              </a:gs>
            </a:gsLst>
            <a:lin ang="18900000" scaled="1"/>
          </a:gradFill>
          <a:ln w="3175" cap="flat" cmpd="sng">
            <a:noFill/>
            <a:prstDash val="solid"/>
            <a:round/>
            <a:headEnd/>
            <a:tailEnd/>
          </a:ln>
          <a:effectLst/>
        </p:spPr>
        <p:txBody>
          <a:bodyPr wrap="none" anchor="ctr"/>
          <a:lstStyle/>
          <a:p>
            <a:pPr fontAlgn="auto">
              <a:spcBef>
                <a:spcPts val="0"/>
              </a:spcBef>
              <a:spcAft>
                <a:spcPts val="0"/>
              </a:spcAft>
              <a:defRPr/>
            </a:pPr>
            <a:endParaRPr lang="en-US">
              <a:latin typeface="+mn-lt"/>
              <a:ea typeface="+mn-ea"/>
              <a:cs typeface="+mn-cs"/>
            </a:endParaRPr>
          </a:p>
        </p:txBody>
      </p:sp>
      <p:pic>
        <p:nvPicPr>
          <p:cNvPr id="24580" name="Picture 3" descr="Hearst Corp3.psd"/>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5122863" y="1333500"/>
            <a:ext cx="37528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AutoShape 10"/>
          <p:cNvSpPr>
            <a:spLocks noChangeArrowheads="1"/>
          </p:cNvSpPr>
          <p:nvPr>
            <p:custDataLst>
              <p:tags r:id="rId5"/>
            </p:custDataLst>
          </p:nvPr>
        </p:nvSpPr>
        <p:spPr bwMode="invGray">
          <a:xfrm>
            <a:off x="1524000" y="4762500"/>
            <a:ext cx="7086600" cy="701675"/>
          </a:xfrm>
          <a:prstGeom prst="round2DiagRect">
            <a:avLst/>
          </a:prstGeom>
          <a:solidFill>
            <a:schemeClr val="bg1"/>
          </a:solidFill>
          <a:ln w="12700">
            <a:solidFill>
              <a:schemeClr val="tx2"/>
            </a:solidFill>
            <a:round/>
            <a:headEnd/>
            <a:tailEnd/>
          </a:ln>
          <a:effectLst>
            <a:outerShdw blurRad="50800" dist="38100" dir="2700000" algn="tl" rotWithShape="0">
              <a:prstClr val="black">
                <a:alpha val="40000"/>
              </a:prstClr>
            </a:outerShdw>
          </a:effectLst>
        </p:spPr>
        <p:txBody>
          <a:bodyPr lIns="45720" rIns="45720" anchor="ctr"/>
          <a:lstStyle/>
          <a:p>
            <a:pPr algn="ctr" fontAlgn="auto">
              <a:spcBef>
                <a:spcPts val="0"/>
              </a:spcBef>
              <a:spcAft>
                <a:spcPts val="0"/>
              </a:spcAft>
              <a:defRPr/>
            </a:pPr>
            <a:r>
              <a:rPr lang="en-US" sz="2400" dirty="0">
                <a:effectLst>
                  <a:glow rad="139700">
                    <a:schemeClr val="accent6">
                      <a:satMod val="175000"/>
                      <a:alpha val="40000"/>
                    </a:schemeClr>
                  </a:glow>
                </a:effectLst>
                <a:latin typeface="Segoe Semibold" pitchFamily="34" charset="0"/>
                <a:ea typeface="+mn-ea"/>
                <a:cs typeface="+mn-cs"/>
              </a:rPr>
              <a:t>YOUR</a:t>
            </a:r>
            <a:r>
              <a:rPr lang="en-US" sz="2000" dirty="0">
                <a:latin typeface="Segoe Semibold" pitchFamily="34" charset="0"/>
                <a:ea typeface="+mn-ea"/>
                <a:cs typeface="+mn-cs"/>
              </a:rPr>
              <a:t> EARS, EYES, MIND, FEELINGS</a:t>
            </a:r>
            <a:endParaRPr lang="en-US" sz="2000" dirty="0">
              <a:latin typeface="+mn-lt"/>
              <a:ea typeface="+mn-ea"/>
              <a:cs typeface="+mn-cs"/>
            </a:endParaRPr>
          </a:p>
        </p:txBody>
      </p:sp>
      <p:sp>
        <p:nvSpPr>
          <p:cNvPr id="10" name="AutoShape 10"/>
          <p:cNvSpPr>
            <a:spLocks noChangeArrowheads="1"/>
          </p:cNvSpPr>
          <p:nvPr>
            <p:custDataLst>
              <p:tags r:id="rId6"/>
            </p:custDataLst>
          </p:nvPr>
        </p:nvSpPr>
        <p:spPr bwMode="invGray">
          <a:xfrm>
            <a:off x="381000" y="2552700"/>
            <a:ext cx="1676400" cy="396875"/>
          </a:xfrm>
          <a:prstGeom prst="round2DiagRect">
            <a:avLst/>
          </a:prstGeom>
          <a:solidFill>
            <a:schemeClr val="bg1"/>
          </a:solidFill>
          <a:ln w="12700">
            <a:solidFill>
              <a:schemeClr val="tx2"/>
            </a:solidFill>
            <a:round/>
            <a:headEnd/>
            <a:tailEnd/>
          </a:ln>
          <a:effectLst>
            <a:outerShdw blurRad="50800" dist="38100" dir="2700000" algn="tl" rotWithShape="0">
              <a:prstClr val="black">
                <a:alpha val="40000"/>
              </a:prstClr>
            </a:outerShdw>
          </a:effectLst>
        </p:spPr>
        <p:txBody>
          <a:bodyPr lIns="45720" rIns="45720" anchor="ctr"/>
          <a:lstStyle/>
          <a:p>
            <a:pPr algn="ctr" fontAlgn="auto">
              <a:spcBef>
                <a:spcPts val="0"/>
              </a:spcBef>
              <a:spcAft>
                <a:spcPts val="0"/>
              </a:spcAft>
              <a:defRPr/>
            </a:pPr>
            <a:r>
              <a:rPr lang="en-US" sz="2000" dirty="0">
                <a:latin typeface="Segoe Semibold" pitchFamily="34" charset="0"/>
                <a:ea typeface="+mn-ea"/>
                <a:cs typeface="+mn-cs"/>
              </a:rPr>
              <a:t>Newspapers</a:t>
            </a:r>
            <a:endParaRPr lang="en-US" sz="2000" dirty="0">
              <a:latin typeface="+mn-lt"/>
              <a:ea typeface="+mn-ea"/>
              <a:cs typeface="+mn-cs"/>
            </a:endParaRPr>
          </a:p>
        </p:txBody>
      </p:sp>
      <p:sp>
        <p:nvSpPr>
          <p:cNvPr id="13" name="AutoShape 10"/>
          <p:cNvSpPr>
            <a:spLocks noChangeArrowheads="1"/>
          </p:cNvSpPr>
          <p:nvPr>
            <p:custDataLst>
              <p:tags r:id="rId7"/>
            </p:custDataLst>
          </p:nvPr>
        </p:nvSpPr>
        <p:spPr bwMode="invGray">
          <a:xfrm>
            <a:off x="1066800" y="1943100"/>
            <a:ext cx="1676400" cy="457200"/>
          </a:xfrm>
          <a:prstGeom prst="round2DiagRect">
            <a:avLst/>
          </a:prstGeom>
          <a:solidFill>
            <a:schemeClr val="bg1"/>
          </a:solidFill>
          <a:ln w="12700">
            <a:solidFill>
              <a:schemeClr val="tx2"/>
            </a:solidFill>
            <a:round/>
            <a:headEnd/>
            <a:tailEnd/>
          </a:ln>
          <a:effectLst>
            <a:outerShdw blurRad="50800" dist="38100" dir="2700000" algn="tl" rotWithShape="0">
              <a:prstClr val="black">
                <a:alpha val="40000"/>
              </a:prstClr>
            </a:outerShdw>
          </a:effectLst>
        </p:spPr>
        <p:txBody>
          <a:bodyPr lIns="45720" rIns="45720" anchor="ctr"/>
          <a:lstStyle/>
          <a:p>
            <a:pPr algn="ctr" fontAlgn="auto">
              <a:spcBef>
                <a:spcPts val="0"/>
              </a:spcBef>
              <a:spcAft>
                <a:spcPts val="0"/>
              </a:spcAft>
              <a:defRPr/>
            </a:pPr>
            <a:r>
              <a:rPr lang="en-US" sz="2000" dirty="0">
                <a:latin typeface="Segoe Semibold" pitchFamily="34" charset="0"/>
                <a:ea typeface="+mn-ea"/>
                <a:cs typeface="+mn-cs"/>
              </a:rPr>
              <a:t>Magazines</a:t>
            </a:r>
            <a:endParaRPr lang="en-US" sz="2000" dirty="0">
              <a:latin typeface="+mn-lt"/>
              <a:ea typeface="+mn-ea"/>
              <a:cs typeface="+mn-cs"/>
            </a:endParaRPr>
          </a:p>
        </p:txBody>
      </p:sp>
      <p:sp>
        <p:nvSpPr>
          <p:cNvPr id="14" name="AutoShape 10"/>
          <p:cNvSpPr>
            <a:spLocks noChangeArrowheads="1"/>
          </p:cNvSpPr>
          <p:nvPr>
            <p:custDataLst>
              <p:tags r:id="rId8"/>
            </p:custDataLst>
          </p:nvPr>
        </p:nvSpPr>
        <p:spPr bwMode="invGray">
          <a:xfrm>
            <a:off x="1066800" y="800100"/>
            <a:ext cx="1676400" cy="457200"/>
          </a:xfrm>
          <a:prstGeom prst="round2DiagRect">
            <a:avLst/>
          </a:prstGeom>
          <a:solidFill>
            <a:schemeClr val="bg1"/>
          </a:solidFill>
          <a:ln w="12700">
            <a:solidFill>
              <a:schemeClr val="tx2"/>
            </a:solidFill>
            <a:round/>
            <a:headEnd/>
            <a:tailEnd/>
          </a:ln>
          <a:effectLst>
            <a:outerShdw blurRad="50800" dist="38100" dir="2700000" algn="tl" rotWithShape="0">
              <a:prstClr val="black">
                <a:alpha val="40000"/>
              </a:prstClr>
            </a:outerShdw>
          </a:effectLst>
        </p:spPr>
        <p:txBody>
          <a:bodyPr lIns="45720" rIns="45720" anchor="ctr"/>
          <a:lstStyle/>
          <a:p>
            <a:pPr algn="ctr" fontAlgn="auto">
              <a:spcBef>
                <a:spcPts val="0"/>
              </a:spcBef>
              <a:spcAft>
                <a:spcPts val="0"/>
              </a:spcAft>
              <a:defRPr/>
            </a:pPr>
            <a:r>
              <a:rPr lang="en-US" sz="2000" dirty="0">
                <a:latin typeface="Segoe Semibold" pitchFamily="34" charset="0"/>
                <a:ea typeface="+mn-ea"/>
                <a:cs typeface="+mn-cs"/>
              </a:rPr>
              <a:t>TV news</a:t>
            </a:r>
          </a:p>
        </p:txBody>
      </p:sp>
      <p:sp>
        <p:nvSpPr>
          <p:cNvPr id="15" name="AutoShape 10"/>
          <p:cNvSpPr>
            <a:spLocks noChangeArrowheads="1"/>
          </p:cNvSpPr>
          <p:nvPr>
            <p:custDataLst>
              <p:tags r:id="rId9"/>
            </p:custDataLst>
          </p:nvPr>
        </p:nvSpPr>
        <p:spPr bwMode="invGray">
          <a:xfrm>
            <a:off x="457200" y="3467100"/>
            <a:ext cx="1981200" cy="549275"/>
          </a:xfrm>
          <a:prstGeom prst="round2DiagRect">
            <a:avLst/>
          </a:prstGeom>
          <a:solidFill>
            <a:schemeClr val="bg1"/>
          </a:solidFill>
          <a:ln w="12700">
            <a:solidFill>
              <a:schemeClr val="tx2"/>
            </a:solidFill>
            <a:round/>
            <a:headEnd/>
            <a:tailEnd/>
          </a:ln>
          <a:effectLst>
            <a:outerShdw blurRad="50800" dist="38100" dir="2700000" algn="tl" rotWithShape="0">
              <a:prstClr val="black">
                <a:alpha val="40000"/>
              </a:prstClr>
            </a:outerShdw>
          </a:effectLst>
        </p:spPr>
        <p:txBody>
          <a:bodyPr lIns="45720" rIns="45720" anchor="ctr"/>
          <a:lstStyle/>
          <a:p>
            <a:pPr algn="ctr" fontAlgn="auto">
              <a:spcBef>
                <a:spcPts val="0"/>
              </a:spcBef>
              <a:spcAft>
                <a:spcPts val="0"/>
              </a:spcAft>
              <a:defRPr/>
            </a:pPr>
            <a:r>
              <a:rPr lang="en-US" sz="2000" dirty="0">
                <a:latin typeface="Segoe Semibold" pitchFamily="34" charset="0"/>
                <a:ea typeface="+mn-ea"/>
                <a:cs typeface="+mn-cs"/>
              </a:rPr>
              <a:t>Documentaries</a:t>
            </a:r>
            <a:endParaRPr lang="en-US" sz="2000" dirty="0">
              <a:latin typeface="+mn-lt"/>
              <a:ea typeface="+mn-ea"/>
              <a:cs typeface="+mn-cs"/>
            </a:endParaRPr>
          </a:p>
        </p:txBody>
      </p:sp>
      <p:sp>
        <p:nvSpPr>
          <p:cNvPr id="11" name="AutoShape 13"/>
          <p:cNvSpPr>
            <a:spLocks noChangeArrowheads="1"/>
          </p:cNvSpPr>
          <p:nvPr>
            <p:custDataLst>
              <p:tags r:id="rId10"/>
            </p:custDataLst>
          </p:nvPr>
        </p:nvSpPr>
        <p:spPr bwMode="invGray">
          <a:xfrm>
            <a:off x="2819400" y="3390900"/>
            <a:ext cx="1600200" cy="431800"/>
          </a:xfrm>
          <a:prstGeom prst="round2DiagRect">
            <a:avLst/>
          </a:prstGeom>
          <a:solidFill>
            <a:schemeClr val="bg1"/>
          </a:solidFill>
          <a:ln w="12700">
            <a:solidFill>
              <a:schemeClr val="tx2"/>
            </a:solidFill>
            <a:round/>
            <a:headEnd/>
            <a:tailEnd/>
          </a:ln>
          <a:effectLst>
            <a:outerShdw blurRad="50800" dist="38100" dir="2700000" algn="tl" rotWithShape="0">
              <a:prstClr val="black">
                <a:alpha val="40000"/>
              </a:prstClr>
            </a:outerShdw>
          </a:effectLst>
        </p:spPr>
        <p:txBody>
          <a:bodyPr lIns="45720" rIns="45720" anchor="ctr"/>
          <a:lstStyle/>
          <a:p>
            <a:pPr algn="ctr" fontAlgn="auto">
              <a:spcBef>
                <a:spcPts val="0"/>
              </a:spcBef>
              <a:spcAft>
                <a:spcPts val="0"/>
              </a:spcAft>
              <a:defRPr/>
            </a:pPr>
            <a:r>
              <a:rPr lang="en-US" sz="2000" dirty="0">
                <a:latin typeface="Segoe Semibold" pitchFamily="34" charset="0"/>
                <a:ea typeface="+mn-ea"/>
                <a:cs typeface="+mn-cs"/>
              </a:rPr>
              <a:t>Facebook</a:t>
            </a:r>
            <a:endParaRPr lang="en-US" sz="2000" dirty="0">
              <a:latin typeface="+mn-lt"/>
              <a:ea typeface="+mn-ea"/>
              <a:cs typeface="+mn-cs"/>
            </a:endParaRPr>
          </a:p>
        </p:txBody>
      </p:sp>
      <p:sp>
        <p:nvSpPr>
          <p:cNvPr id="16" name="AutoShape 13"/>
          <p:cNvSpPr>
            <a:spLocks noChangeArrowheads="1"/>
          </p:cNvSpPr>
          <p:nvPr>
            <p:custDataLst>
              <p:tags r:id="rId11"/>
            </p:custDataLst>
          </p:nvPr>
        </p:nvSpPr>
        <p:spPr bwMode="invGray">
          <a:xfrm>
            <a:off x="2286000" y="1409700"/>
            <a:ext cx="1600200" cy="431800"/>
          </a:xfrm>
          <a:prstGeom prst="round2DiagRect">
            <a:avLst/>
          </a:prstGeom>
          <a:solidFill>
            <a:schemeClr val="bg1"/>
          </a:solidFill>
          <a:ln w="12700">
            <a:solidFill>
              <a:schemeClr val="tx2"/>
            </a:solidFill>
            <a:round/>
            <a:headEnd/>
            <a:tailEnd/>
          </a:ln>
          <a:effectLst>
            <a:outerShdw blurRad="50800" dist="38100" dir="2700000" algn="tl" rotWithShape="0">
              <a:prstClr val="black">
                <a:alpha val="40000"/>
              </a:prstClr>
            </a:outerShdw>
          </a:effectLst>
        </p:spPr>
        <p:txBody>
          <a:bodyPr lIns="45720" rIns="45720" anchor="ctr"/>
          <a:lstStyle/>
          <a:p>
            <a:pPr algn="ctr" fontAlgn="auto">
              <a:spcBef>
                <a:spcPts val="0"/>
              </a:spcBef>
              <a:spcAft>
                <a:spcPts val="0"/>
              </a:spcAft>
              <a:defRPr/>
            </a:pPr>
            <a:r>
              <a:rPr lang="en-US" sz="2000" dirty="0">
                <a:latin typeface="Segoe Semibold" pitchFamily="34" charset="0"/>
                <a:ea typeface="+mn-ea"/>
                <a:cs typeface="+mn-cs"/>
              </a:rPr>
              <a:t>Twitter</a:t>
            </a:r>
            <a:endParaRPr lang="en-US" sz="2000" dirty="0">
              <a:latin typeface="+mn-lt"/>
              <a:ea typeface="+mn-ea"/>
              <a:cs typeface="+mn-cs"/>
            </a:endParaRPr>
          </a:p>
        </p:txBody>
      </p:sp>
      <p:sp>
        <p:nvSpPr>
          <p:cNvPr id="17" name="AutoShape 13"/>
          <p:cNvSpPr>
            <a:spLocks noChangeArrowheads="1"/>
          </p:cNvSpPr>
          <p:nvPr>
            <p:custDataLst>
              <p:tags r:id="rId12"/>
            </p:custDataLst>
          </p:nvPr>
        </p:nvSpPr>
        <p:spPr bwMode="invGray">
          <a:xfrm>
            <a:off x="2057400" y="4152900"/>
            <a:ext cx="1600200" cy="431800"/>
          </a:xfrm>
          <a:prstGeom prst="round2DiagRect">
            <a:avLst/>
          </a:prstGeom>
          <a:solidFill>
            <a:schemeClr val="bg1"/>
          </a:solidFill>
          <a:ln w="12700">
            <a:solidFill>
              <a:schemeClr val="tx2"/>
            </a:solidFill>
            <a:round/>
            <a:headEnd/>
            <a:tailEnd/>
          </a:ln>
          <a:effectLst>
            <a:outerShdw blurRad="50800" dist="38100" dir="2700000" algn="tl" rotWithShape="0">
              <a:prstClr val="black">
                <a:alpha val="40000"/>
              </a:prstClr>
            </a:outerShdw>
          </a:effectLst>
        </p:spPr>
        <p:txBody>
          <a:bodyPr lIns="45720" rIns="45720" anchor="ctr"/>
          <a:lstStyle/>
          <a:p>
            <a:pPr algn="ctr" fontAlgn="auto">
              <a:spcBef>
                <a:spcPts val="0"/>
              </a:spcBef>
              <a:spcAft>
                <a:spcPts val="0"/>
              </a:spcAft>
              <a:defRPr/>
            </a:pPr>
            <a:r>
              <a:rPr lang="en-US" sz="2000" dirty="0">
                <a:latin typeface="Segoe Semibold" pitchFamily="34" charset="0"/>
                <a:ea typeface="+mn-ea"/>
                <a:cs typeface="+mn-cs"/>
              </a:rPr>
              <a:t>Friends</a:t>
            </a:r>
          </a:p>
        </p:txBody>
      </p:sp>
      <p:sp>
        <p:nvSpPr>
          <p:cNvPr id="18" name="AutoShape 10"/>
          <p:cNvSpPr>
            <a:spLocks noChangeArrowheads="1"/>
          </p:cNvSpPr>
          <p:nvPr>
            <p:custDataLst>
              <p:tags r:id="rId13"/>
            </p:custDataLst>
          </p:nvPr>
        </p:nvSpPr>
        <p:spPr bwMode="invGray">
          <a:xfrm>
            <a:off x="3276600" y="800100"/>
            <a:ext cx="2971800" cy="396875"/>
          </a:xfrm>
          <a:prstGeom prst="round2DiagRect">
            <a:avLst/>
          </a:prstGeom>
          <a:solidFill>
            <a:schemeClr val="bg1"/>
          </a:solidFill>
          <a:ln w="12700">
            <a:solidFill>
              <a:schemeClr val="tx2"/>
            </a:solidFill>
            <a:round/>
            <a:headEnd/>
            <a:tailEnd/>
          </a:ln>
          <a:effectLst>
            <a:outerShdw blurRad="50800" dist="38100" dir="2700000" algn="tl" rotWithShape="0">
              <a:prstClr val="black">
                <a:alpha val="40000"/>
              </a:prstClr>
            </a:outerShdw>
          </a:effectLst>
        </p:spPr>
        <p:txBody>
          <a:bodyPr lIns="45720" rIns="45720" anchor="ctr"/>
          <a:lstStyle/>
          <a:p>
            <a:pPr algn="ctr" fontAlgn="auto">
              <a:spcBef>
                <a:spcPts val="0"/>
              </a:spcBef>
              <a:spcAft>
                <a:spcPts val="0"/>
              </a:spcAft>
              <a:defRPr/>
            </a:pPr>
            <a:r>
              <a:rPr lang="en-US" sz="2000" dirty="0">
                <a:latin typeface="Segoe Semibold" pitchFamily="34" charset="0"/>
                <a:ea typeface="+mn-ea"/>
                <a:cs typeface="+mn-cs"/>
              </a:rPr>
              <a:t>GOOGLE searches</a:t>
            </a:r>
            <a:endParaRPr lang="en-US" sz="2000" dirty="0">
              <a:latin typeface="+mn-lt"/>
              <a:ea typeface="+mn-ea"/>
              <a:cs typeface="+mn-cs"/>
            </a:endParaRPr>
          </a:p>
        </p:txBody>
      </p:sp>
    </p:spTree>
    <p:custDataLst>
      <p:tags r:id="rId1"/>
    </p:custData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0" y="36146"/>
            <a:ext cx="3810000" cy="677863"/>
          </a:xfrm>
        </p:spPr>
        <p:txBody>
          <a:bodyPr rtlCol="0">
            <a:normAutofit fontScale="90000"/>
          </a:bodyPr>
          <a:lstStyle/>
          <a:p>
            <a:pPr algn="ctr" eaLnBrk="1" fontAlgn="auto" hangingPunct="1">
              <a:spcAft>
                <a:spcPts val="0"/>
              </a:spcAft>
              <a:defRPr/>
            </a:pPr>
            <a:r>
              <a:rPr dirty="0">
                <a:ea typeface="+mj-ea"/>
                <a:cs typeface="+mj-cs"/>
              </a:rPr>
              <a:t>Reporters</a:t>
            </a:r>
          </a:p>
        </p:txBody>
      </p:sp>
      <p:pic>
        <p:nvPicPr>
          <p:cNvPr id="3" name="Old Time Reporter.m4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905000" y="1123950"/>
            <a:ext cx="6121400" cy="4591050"/>
          </a:xfrm>
          <a:prstGeom prst="rect">
            <a:avLst/>
          </a:prstGeom>
        </p:spPr>
      </p:pic>
      <p:pic>
        <p:nvPicPr>
          <p:cNvPr id="26626" name="Picture 5" descr="mmw_press_0510.jpg">
            <a:hlinkClick r:id="rId6" action="ppaction://hlinkfile"/>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62001" y="0"/>
            <a:ext cx="1752599" cy="1095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7" name="Picture 6" descr="stock-photo-retro-photo-journalist-wearing-a-fedora-hat-and-holding-a-vintage-camera-with-flash-bulb-7390513.jp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239000" y="0"/>
            <a:ext cx="1752600" cy="1035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xmlns:p14="http://schemas.microsoft.com/office/powerpoint/2010/main" spd="slow">
    <p:wipe dir="d"/>
  </p:transition>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rticle-2012886-0CF11A7400000578-588_306x352.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505200" y="419100"/>
            <a:ext cx="3352800"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andrew3.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04800" y="1943100"/>
            <a:ext cx="5689600" cy="355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descr="muzzling_moore.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971800" y="4610100"/>
            <a:ext cx="3352800" cy="310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images-2.jpe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85800" y="342900"/>
            <a:ext cx="25908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images-1.jpe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248400" y="2984500"/>
            <a:ext cx="2755900" cy="245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1132947868_2484417176-1.jpg"/>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590800" y="1873250"/>
            <a:ext cx="5715000" cy="384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descr="writing.jpg"/>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2286000" y="1104900"/>
            <a:ext cx="6350000" cy="396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descr="standing-up.jpg"/>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914400" y="1409700"/>
            <a:ext cx="4538663" cy="297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xmlns:p14="http://schemas.microsoft.com/office/powerpoint/2010/main" spd="slow">
    <p:wipe dir="d"/>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0800" y="0"/>
            <a:ext cx="6172200" cy="536575"/>
          </a:xfrm>
        </p:spPr>
        <p:txBody>
          <a:bodyPr rtlCol="0">
            <a:normAutofit fontScale="90000"/>
          </a:bodyPr>
          <a:lstStyle/>
          <a:p>
            <a:pPr algn="ctr" eaLnBrk="1" fontAlgn="auto" hangingPunct="1">
              <a:spcAft>
                <a:spcPts val="0"/>
              </a:spcAft>
              <a:defRPr/>
            </a:pPr>
            <a:r>
              <a:rPr sz="3200" smtClean="0">
                <a:ea typeface="+mj-ea"/>
                <a:cs typeface="+mj-cs"/>
              </a:rPr>
              <a:t>Has Journalism changed?</a:t>
            </a:r>
            <a:endParaRPr sz="3200">
              <a:ea typeface="+mj-ea"/>
              <a:cs typeface="+mj-cs"/>
            </a:endParaRPr>
          </a:p>
        </p:txBody>
      </p:sp>
      <p:pic>
        <p:nvPicPr>
          <p:cNvPr id="30722" name="Picture 3" descr="Guy with halo of social media.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952500"/>
            <a:ext cx="4248150" cy="470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3" name="Picture 4" descr="Social Media sites.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2628900"/>
            <a:ext cx="2882900" cy="265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Josh Wolf.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33400" y="6350"/>
            <a:ext cx="2057400" cy="241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xmlns:p14="http://schemas.microsoft.com/office/powerpoint/2010/main" spd="slow">
    <p:wipe dir="d"/>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8077200" cy="536575"/>
          </a:xfrm>
        </p:spPr>
        <p:txBody>
          <a:bodyPr rtlCol="0">
            <a:normAutofit fontScale="90000"/>
          </a:bodyPr>
          <a:lstStyle/>
          <a:p>
            <a:pPr algn="ctr" eaLnBrk="1" fontAlgn="auto" hangingPunct="1">
              <a:spcAft>
                <a:spcPts val="0"/>
              </a:spcAft>
              <a:defRPr/>
            </a:pPr>
            <a:r>
              <a:rPr sz="3200" smtClean="0">
                <a:ea typeface="+mj-ea"/>
                <a:cs typeface="+mj-cs"/>
              </a:rPr>
              <a:t>Has Journalism changed?</a:t>
            </a:r>
            <a:endParaRPr sz="3200">
              <a:ea typeface="+mj-ea"/>
              <a:cs typeface="+mj-cs"/>
            </a:endParaRPr>
          </a:p>
        </p:txBody>
      </p:sp>
      <p:pic>
        <p:nvPicPr>
          <p:cNvPr id="32770" name="Picture 3" descr="StPeters-2005-Benedic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200" y="-38100"/>
            <a:ext cx="9220200" cy="575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TextBox 4"/>
          <p:cNvSpPr txBox="1">
            <a:spLocks noChangeArrowheads="1"/>
          </p:cNvSpPr>
          <p:nvPr/>
        </p:nvSpPr>
        <p:spPr bwMode="auto">
          <a:xfrm>
            <a:off x="2209800" y="-19050"/>
            <a:ext cx="4724400"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4800">
                <a:solidFill>
                  <a:schemeClr val="bg1"/>
                </a:solidFill>
              </a:rPr>
              <a:t>2005</a:t>
            </a:r>
          </a:p>
          <a:p>
            <a:pPr algn="ctr" eaLnBrk="1" hangingPunct="1">
              <a:lnSpc>
                <a:spcPct val="70000"/>
              </a:lnSpc>
            </a:pPr>
            <a:r>
              <a:rPr lang="en-US" sz="4800">
                <a:solidFill>
                  <a:schemeClr val="bg1"/>
                </a:solidFill>
              </a:rPr>
              <a:t>Pope Benedict</a:t>
            </a:r>
          </a:p>
        </p:txBody>
      </p:sp>
      <p:sp>
        <p:nvSpPr>
          <p:cNvPr id="8" name="Oval 7"/>
          <p:cNvSpPr/>
          <p:nvPr/>
        </p:nvSpPr>
        <p:spPr>
          <a:xfrm>
            <a:off x="7086600" y="4381500"/>
            <a:ext cx="1524000" cy="1257300"/>
          </a:xfrm>
          <a:prstGeom prst="ellipse">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Tree>
  </p:cSld>
  <p:clrMapOvr>
    <a:masterClrMapping/>
  </p:clrMapOvr>
  <p:transition xmlns:p14="http://schemas.microsoft.com/office/powerpoint/2010/main" spd="slow">
    <p:wipe dir="d"/>
  </p:transitio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8077200" cy="536575"/>
          </a:xfrm>
        </p:spPr>
        <p:txBody>
          <a:bodyPr rtlCol="0">
            <a:normAutofit fontScale="90000"/>
          </a:bodyPr>
          <a:lstStyle/>
          <a:p>
            <a:pPr algn="ctr" eaLnBrk="1" fontAlgn="auto" hangingPunct="1">
              <a:spcAft>
                <a:spcPts val="0"/>
              </a:spcAft>
              <a:defRPr/>
            </a:pPr>
            <a:r>
              <a:rPr sz="3200" smtClean="0">
                <a:ea typeface="+mj-ea"/>
                <a:cs typeface="+mj-cs"/>
              </a:rPr>
              <a:t>Has Journalism changed?</a:t>
            </a:r>
            <a:endParaRPr sz="3200">
              <a:ea typeface="+mj-ea"/>
              <a:cs typeface="+mj-cs"/>
            </a:endParaRPr>
          </a:p>
        </p:txBody>
      </p:sp>
      <p:pic>
        <p:nvPicPr>
          <p:cNvPr id="34818" name="Picture 2" descr="StPeters-2013-Franci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200" y="0"/>
            <a:ext cx="9220200" cy="575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4648200" y="3848100"/>
            <a:ext cx="3962400" cy="1384995"/>
          </a:xfrm>
          <a:prstGeom prst="rect">
            <a:avLst/>
          </a:prstGeom>
          <a:noFill/>
          <a:effectLst>
            <a:glow rad="101600">
              <a:schemeClr val="accent1">
                <a:alpha val="75000"/>
              </a:schemeClr>
            </a:glow>
          </a:effectLst>
        </p:spPr>
        <p:txBody>
          <a:bodyPr>
            <a:spAutoFit/>
          </a:bodyPr>
          <a:lstStyle/>
          <a:p>
            <a:pPr algn="ctr">
              <a:defRPr/>
            </a:pPr>
            <a:r>
              <a:rPr lang="en-US" sz="4800" dirty="0">
                <a:solidFill>
                  <a:schemeClr val="bg1"/>
                </a:solidFill>
              </a:rPr>
              <a:t>2013</a:t>
            </a:r>
          </a:p>
          <a:p>
            <a:pPr algn="ctr">
              <a:lnSpc>
                <a:spcPct val="70000"/>
              </a:lnSpc>
              <a:defRPr/>
            </a:pPr>
            <a:r>
              <a:rPr lang="en-US" sz="4800" dirty="0">
                <a:solidFill>
                  <a:schemeClr val="bg1"/>
                </a:solidFill>
              </a:rPr>
              <a:t>Pope Francis</a:t>
            </a:r>
          </a:p>
        </p:txBody>
      </p:sp>
    </p:spTree>
  </p:cSld>
  <p:clrMapOvr>
    <a:masterClrMapping/>
  </p:clrMapOvr>
  <p:transition xmlns:p14="http://schemas.microsoft.com/office/powerpoint/2010/main" spd="slow">
    <p:wipe dir="d"/>
  </p:transition>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7722" name="AutoShape 10"/>
          <p:cNvSpPr>
            <a:spLocks noChangeArrowheads="1"/>
          </p:cNvSpPr>
          <p:nvPr>
            <p:custDataLst>
              <p:tags r:id="rId2"/>
            </p:custDataLst>
          </p:nvPr>
        </p:nvSpPr>
        <p:spPr bwMode="invGray">
          <a:xfrm>
            <a:off x="3733800" y="1104900"/>
            <a:ext cx="2605088" cy="457200"/>
          </a:xfrm>
          <a:prstGeom prst="round2DiagRect">
            <a:avLst/>
          </a:prstGeom>
          <a:solidFill>
            <a:schemeClr val="bg1"/>
          </a:solidFill>
          <a:ln w="12700">
            <a:solidFill>
              <a:schemeClr val="tx2"/>
            </a:solidFill>
            <a:round/>
            <a:headEnd/>
            <a:tailEnd/>
          </a:ln>
          <a:effectLst>
            <a:outerShdw blurRad="50800" dist="38100" dir="2700000" algn="tl" rotWithShape="0">
              <a:prstClr val="black">
                <a:alpha val="40000"/>
              </a:prstClr>
            </a:outerShdw>
          </a:effectLst>
        </p:spPr>
        <p:txBody>
          <a:bodyPr lIns="45720" rIns="45720" anchor="ctr"/>
          <a:lstStyle/>
          <a:p>
            <a:pPr algn="ctr" fontAlgn="auto">
              <a:spcBef>
                <a:spcPts val="0"/>
              </a:spcBef>
              <a:spcAft>
                <a:spcPts val="0"/>
              </a:spcAft>
              <a:defRPr/>
            </a:pPr>
            <a:r>
              <a:rPr lang="en-US" sz="2000" dirty="0">
                <a:latin typeface="Segoe Semibold" pitchFamily="34" charset="0"/>
                <a:ea typeface="+mn-ea"/>
                <a:cs typeface="+mn-cs"/>
              </a:rPr>
              <a:t>Audience</a:t>
            </a:r>
            <a:endParaRPr lang="en-US" sz="2000" dirty="0">
              <a:latin typeface="+mn-lt"/>
              <a:ea typeface="+mn-ea"/>
              <a:cs typeface="+mn-cs"/>
            </a:endParaRPr>
          </a:p>
        </p:txBody>
      </p:sp>
      <p:sp>
        <p:nvSpPr>
          <p:cNvPr id="627725" name="AutoShape 13"/>
          <p:cNvSpPr>
            <a:spLocks noChangeArrowheads="1"/>
          </p:cNvSpPr>
          <p:nvPr>
            <p:custDataLst>
              <p:tags r:id="rId3"/>
            </p:custDataLst>
          </p:nvPr>
        </p:nvSpPr>
        <p:spPr bwMode="invGray">
          <a:xfrm>
            <a:off x="3733800" y="2857500"/>
            <a:ext cx="2590800" cy="1270000"/>
          </a:xfrm>
          <a:prstGeom prst="round2DiagRect">
            <a:avLst/>
          </a:prstGeom>
          <a:ln>
            <a:headEnd/>
            <a:tailEnd/>
          </a:ln>
        </p:spPr>
        <p:style>
          <a:lnRef idx="2">
            <a:schemeClr val="accent2"/>
          </a:lnRef>
          <a:fillRef idx="1">
            <a:schemeClr val="lt1"/>
          </a:fillRef>
          <a:effectRef idx="0">
            <a:schemeClr val="accent2"/>
          </a:effectRef>
          <a:fontRef idx="minor">
            <a:schemeClr val="dk1"/>
          </a:fontRef>
        </p:style>
        <p:txBody>
          <a:bodyPr lIns="45720" rIns="45720" anchor="ctr"/>
          <a:lstStyle/>
          <a:p>
            <a:pPr algn="ctr" fontAlgn="auto">
              <a:spcBef>
                <a:spcPts val="0"/>
              </a:spcBef>
              <a:spcAft>
                <a:spcPts val="0"/>
              </a:spcAft>
              <a:defRPr/>
            </a:pPr>
            <a:r>
              <a:rPr lang="en-US"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egoe Semibold" pitchFamily="34" charset="0"/>
              </a:rPr>
              <a:t>ETHICS</a:t>
            </a:r>
          </a:p>
          <a:p>
            <a:pPr algn="ctr" fontAlgn="auto">
              <a:spcBef>
                <a:spcPts val="0"/>
              </a:spcBef>
              <a:spcAft>
                <a:spcPts val="0"/>
              </a:spcAft>
              <a:defRPr/>
            </a:pPr>
            <a:r>
              <a:rPr lang="en-US" sz="2000" dirty="0">
                <a:latin typeface="Segoe Semibold" pitchFamily="34" charset="0"/>
              </a:rPr>
              <a:t>Technology</a:t>
            </a:r>
          </a:p>
          <a:p>
            <a:pPr algn="ctr" fontAlgn="auto">
              <a:spcBef>
                <a:spcPts val="0"/>
              </a:spcBef>
              <a:spcAft>
                <a:spcPts val="0"/>
              </a:spcAft>
              <a:defRPr/>
            </a:pPr>
            <a:r>
              <a:rPr lang="en-US" sz="2000" dirty="0">
                <a:latin typeface="Segoe Semibold" pitchFamily="34" charset="0"/>
              </a:rPr>
              <a:t>Research</a:t>
            </a:r>
            <a:endParaRPr lang="en-US" sz="2000" dirty="0"/>
          </a:p>
        </p:txBody>
      </p:sp>
      <p:sp>
        <p:nvSpPr>
          <p:cNvPr id="627728" name="Rectangle 16"/>
          <p:cNvSpPr>
            <a:spLocks noGrp="1" noChangeArrowheads="1"/>
          </p:cNvSpPr>
          <p:nvPr>
            <p:ph type="title"/>
            <p:custDataLst>
              <p:tags r:id="rId4"/>
            </p:custDataLst>
          </p:nvPr>
        </p:nvSpPr>
        <p:spPr>
          <a:xfrm>
            <a:off x="838200" y="114300"/>
            <a:ext cx="8077200" cy="784225"/>
          </a:xfrm>
        </p:spPr>
        <p:txBody>
          <a:bodyPr rtlCol="0">
            <a:normAutofit/>
          </a:bodyPr>
          <a:lstStyle/>
          <a:p>
            <a:pPr algn="ctr" eaLnBrk="1" fontAlgn="auto" hangingPunct="1">
              <a:spcAft>
                <a:spcPts val="0"/>
              </a:spcAft>
              <a:defRPr/>
            </a:pPr>
            <a:r>
              <a:rPr>
                <a:solidFill>
                  <a:srgbClr val="FF0000"/>
                </a:solidFill>
                <a:ea typeface="+mj-ea"/>
                <a:cs typeface="+mj-cs"/>
              </a:rPr>
              <a:t>R</a:t>
            </a:r>
            <a:r>
              <a:rPr smtClean="0">
                <a:solidFill>
                  <a:srgbClr val="FF0000"/>
                </a:solidFill>
                <a:ea typeface="+mj-ea"/>
                <a:cs typeface="+mj-cs"/>
              </a:rPr>
              <a:t>eaching the </a:t>
            </a:r>
            <a:r>
              <a:rPr>
                <a:solidFill>
                  <a:srgbClr val="FF0000"/>
                </a:solidFill>
                <a:ea typeface="+mj-ea"/>
                <a:cs typeface="+mj-cs"/>
              </a:rPr>
              <a:t>audience.</a:t>
            </a:r>
          </a:p>
        </p:txBody>
      </p:sp>
      <p:sp>
        <p:nvSpPr>
          <p:cNvPr id="17" name="AutoShape 10"/>
          <p:cNvSpPr>
            <a:spLocks noChangeArrowheads="1"/>
          </p:cNvSpPr>
          <p:nvPr>
            <p:custDataLst>
              <p:tags r:id="rId5"/>
            </p:custDataLst>
          </p:nvPr>
        </p:nvSpPr>
        <p:spPr bwMode="invGray">
          <a:xfrm>
            <a:off x="4114800" y="4457700"/>
            <a:ext cx="1676400" cy="701675"/>
          </a:xfrm>
          <a:prstGeom prst="round2DiagRect">
            <a:avLst/>
          </a:prstGeom>
          <a:solidFill>
            <a:schemeClr val="bg1"/>
          </a:solidFill>
          <a:ln w="12700">
            <a:solidFill>
              <a:schemeClr val="tx2"/>
            </a:solidFill>
            <a:round/>
            <a:headEnd/>
            <a:tailEnd/>
          </a:ln>
          <a:effectLst>
            <a:outerShdw blurRad="50800" dist="38100" dir="2700000" algn="tl" rotWithShape="0">
              <a:prstClr val="black">
                <a:alpha val="40000"/>
              </a:prstClr>
            </a:outerShdw>
          </a:effectLst>
        </p:spPr>
        <p:txBody>
          <a:bodyPr lIns="45720" rIns="45720" anchor="ctr"/>
          <a:lstStyle/>
          <a:p>
            <a:pPr algn="ctr" fontAlgn="auto">
              <a:spcBef>
                <a:spcPts val="0"/>
              </a:spcBef>
              <a:spcAft>
                <a:spcPts val="0"/>
              </a:spcAft>
              <a:defRPr/>
            </a:pPr>
            <a:r>
              <a:rPr lang="en-US" sz="2000" dirty="0">
                <a:latin typeface="Segoe Semibold" pitchFamily="34" charset="0"/>
                <a:ea typeface="+mn-ea"/>
                <a:cs typeface="+mn-cs"/>
              </a:rPr>
              <a:t>The Journalist</a:t>
            </a:r>
            <a:endParaRPr lang="en-US" sz="2000" dirty="0">
              <a:latin typeface="+mn-lt"/>
              <a:ea typeface="+mn-ea"/>
              <a:cs typeface="+mn-cs"/>
            </a:endParaRPr>
          </a:p>
        </p:txBody>
      </p:sp>
      <p:sp>
        <p:nvSpPr>
          <p:cNvPr id="11" name="Freeform 15"/>
          <p:cNvSpPr>
            <a:spLocks/>
          </p:cNvSpPr>
          <p:nvPr>
            <p:custDataLst>
              <p:tags r:id="rId6"/>
            </p:custDataLst>
          </p:nvPr>
        </p:nvSpPr>
        <p:spPr bwMode="auto">
          <a:xfrm rot="17613078">
            <a:off x="1617663" y="2052638"/>
            <a:ext cx="3181350" cy="1955800"/>
          </a:xfrm>
          <a:custGeom>
            <a:avLst/>
            <a:gdLst/>
            <a:ahLst/>
            <a:cxnLst>
              <a:cxn ang="0">
                <a:pos x="0" y="1390"/>
              </a:cxn>
              <a:cxn ang="0">
                <a:pos x="1529" y="158"/>
              </a:cxn>
              <a:cxn ang="0">
                <a:pos x="1529" y="0"/>
              </a:cxn>
              <a:cxn ang="0">
                <a:pos x="2030" y="360"/>
              </a:cxn>
              <a:cxn ang="0">
                <a:pos x="1523" y="714"/>
              </a:cxn>
              <a:cxn ang="0">
                <a:pos x="1520" y="543"/>
              </a:cxn>
              <a:cxn ang="0">
                <a:pos x="0" y="1390"/>
              </a:cxn>
            </a:cxnLst>
            <a:rect l="0" t="0" r="r" b="b"/>
            <a:pathLst>
              <a:path w="2030" h="1390">
                <a:moveTo>
                  <a:pt x="0" y="1390"/>
                </a:moveTo>
                <a:cubicBezTo>
                  <a:pt x="131" y="796"/>
                  <a:pt x="676" y="220"/>
                  <a:pt x="1529" y="158"/>
                </a:cubicBezTo>
                <a:lnTo>
                  <a:pt x="1529" y="0"/>
                </a:lnTo>
                <a:lnTo>
                  <a:pt x="2030" y="360"/>
                </a:lnTo>
                <a:lnTo>
                  <a:pt x="1523" y="714"/>
                </a:lnTo>
                <a:lnTo>
                  <a:pt x="1520" y="543"/>
                </a:lnTo>
                <a:cubicBezTo>
                  <a:pt x="803" y="447"/>
                  <a:pt x="109" y="1123"/>
                  <a:pt x="0" y="1390"/>
                </a:cubicBezTo>
                <a:close/>
              </a:path>
            </a:pathLst>
          </a:custGeom>
          <a:gradFill rotWithShape="1">
            <a:gsLst>
              <a:gs pos="0">
                <a:schemeClr val="accent5"/>
              </a:gs>
              <a:gs pos="100000">
                <a:schemeClr val="accent4"/>
              </a:gs>
            </a:gsLst>
            <a:lin ang="18900000" scaled="1"/>
          </a:gradFill>
          <a:ln w="3175" cap="flat" cmpd="sng">
            <a:noFill/>
            <a:prstDash val="solid"/>
            <a:round/>
            <a:headEnd/>
            <a:tailEnd/>
          </a:ln>
          <a:effectLst/>
        </p:spPr>
        <p:txBody>
          <a:bodyPr wrap="none" anchor="ctr"/>
          <a:lstStyle/>
          <a:p>
            <a:pPr fontAlgn="auto">
              <a:spcBef>
                <a:spcPts val="0"/>
              </a:spcBef>
              <a:spcAft>
                <a:spcPts val="0"/>
              </a:spcAft>
              <a:defRPr/>
            </a:pPr>
            <a:endParaRPr lang="en-US">
              <a:latin typeface="+mn-lt"/>
              <a:ea typeface="+mn-ea"/>
              <a:cs typeface="+mn-cs"/>
            </a:endParaRPr>
          </a:p>
        </p:txBody>
      </p:sp>
      <p:sp>
        <p:nvSpPr>
          <p:cNvPr id="12" name="Freeform 15"/>
          <p:cNvSpPr>
            <a:spLocks/>
          </p:cNvSpPr>
          <p:nvPr>
            <p:custDataLst>
              <p:tags r:id="rId7"/>
            </p:custDataLst>
          </p:nvPr>
        </p:nvSpPr>
        <p:spPr bwMode="auto">
          <a:xfrm rot="7927296">
            <a:off x="5584825" y="2103438"/>
            <a:ext cx="3106737" cy="2312988"/>
          </a:xfrm>
          <a:custGeom>
            <a:avLst/>
            <a:gdLst/>
            <a:ahLst/>
            <a:cxnLst>
              <a:cxn ang="0">
                <a:pos x="0" y="1390"/>
              </a:cxn>
              <a:cxn ang="0">
                <a:pos x="1529" y="158"/>
              </a:cxn>
              <a:cxn ang="0">
                <a:pos x="1529" y="0"/>
              </a:cxn>
              <a:cxn ang="0">
                <a:pos x="2030" y="360"/>
              </a:cxn>
              <a:cxn ang="0">
                <a:pos x="1523" y="714"/>
              </a:cxn>
              <a:cxn ang="0">
                <a:pos x="1520" y="543"/>
              </a:cxn>
              <a:cxn ang="0">
                <a:pos x="0" y="1390"/>
              </a:cxn>
            </a:cxnLst>
            <a:rect l="0" t="0" r="r" b="b"/>
            <a:pathLst>
              <a:path w="2030" h="1390">
                <a:moveTo>
                  <a:pt x="0" y="1390"/>
                </a:moveTo>
                <a:cubicBezTo>
                  <a:pt x="131" y="796"/>
                  <a:pt x="676" y="220"/>
                  <a:pt x="1529" y="158"/>
                </a:cubicBezTo>
                <a:lnTo>
                  <a:pt x="1529" y="0"/>
                </a:lnTo>
                <a:lnTo>
                  <a:pt x="2030" y="360"/>
                </a:lnTo>
                <a:lnTo>
                  <a:pt x="1523" y="714"/>
                </a:lnTo>
                <a:lnTo>
                  <a:pt x="1520" y="543"/>
                </a:lnTo>
                <a:cubicBezTo>
                  <a:pt x="803" y="447"/>
                  <a:pt x="109" y="1123"/>
                  <a:pt x="0" y="1390"/>
                </a:cubicBezTo>
                <a:close/>
              </a:path>
            </a:pathLst>
          </a:custGeom>
          <a:gradFill rotWithShape="1">
            <a:gsLst>
              <a:gs pos="0">
                <a:schemeClr val="accent5"/>
              </a:gs>
              <a:gs pos="100000">
                <a:schemeClr val="accent4"/>
              </a:gs>
            </a:gsLst>
            <a:lin ang="18900000" scaled="1"/>
          </a:gradFill>
          <a:ln w="3175" cap="flat" cmpd="sng">
            <a:noFill/>
            <a:prstDash val="solid"/>
            <a:round/>
            <a:headEnd/>
            <a:tailEnd/>
          </a:ln>
          <a:effectLst/>
        </p:spPr>
        <p:txBody>
          <a:bodyPr wrap="none" anchor="ctr"/>
          <a:lstStyle/>
          <a:p>
            <a:pPr fontAlgn="auto">
              <a:spcBef>
                <a:spcPts val="0"/>
              </a:spcBef>
              <a:spcAft>
                <a:spcPts val="0"/>
              </a:spcAft>
              <a:defRPr/>
            </a:pPr>
            <a:endParaRPr lang="en-US">
              <a:latin typeface="+mn-lt"/>
              <a:ea typeface="+mn-ea"/>
              <a:cs typeface="+mn-cs"/>
            </a:endParaRPr>
          </a:p>
        </p:txBody>
      </p:sp>
      <p:sp>
        <p:nvSpPr>
          <p:cNvPr id="36871" name="TextBox 1"/>
          <p:cNvSpPr txBox="1">
            <a:spLocks noChangeArrowheads="1"/>
          </p:cNvSpPr>
          <p:nvPr/>
        </p:nvSpPr>
        <p:spPr bwMode="auto">
          <a:xfrm rot="-4370574">
            <a:off x="2429669" y="2304256"/>
            <a:ext cx="10350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a:t>Message</a:t>
            </a:r>
          </a:p>
        </p:txBody>
      </p:sp>
      <p:sp>
        <p:nvSpPr>
          <p:cNvPr id="36872" name="TextBox 9"/>
          <p:cNvSpPr txBox="1">
            <a:spLocks noChangeArrowheads="1"/>
          </p:cNvSpPr>
          <p:nvPr/>
        </p:nvSpPr>
        <p:spPr bwMode="auto">
          <a:xfrm rot="-3821308">
            <a:off x="6800056" y="3464719"/>
            <a:ext cx="10763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a:t>Feedback</a:t>
            </a:r>
          </a:p>
        </p:txBody>
      </p:sp>
      <p:pic>
        <p:nvPicPr>
          <p:cNvPr id="2" name="Teen Reporter.m4v">
            <a:hlinkClick r:id="" action="ppaction://media"/>
          </p:cNvPr>
          <p:cNvPicPr>
            <a:picLocks noChangeAspect="1"/>
          </p:cNvPicPr>
          <p:nvPr>
            <a:videoFile r:link="rId9"/>
            <p:extLst>
              <p:ext uri="{DAA4B4D4-6D71-4841-9C94-3DE7FCFB9230}">
                <p14:media xmlns:p14="http://schemas.microsoft.com/office/powerpoint/2010/main" r:embed="rId8"/>
              </p:ext>
            </p:extLst>
          </p:nvPr>
        </p:nvPicPr>
        <p:blipFill>
          <a:blip r:embed="rId12"/>
          <a:stretch>
            <a:fillRect/>
          </a:stretch>
        </p:blipFill>
        <p:spPr>
          <a:xfrm>
            <a:off x="4343400" y="1752600"/>
            <a:ext cx="1270000" cy="952500"/>
          </a:xfrm>
          <a:prstGeom prst="rect">
            <a:avLst/>
          </a:prstGeom>
        </p:spPr>
      </p:pic>
    </p:spTree>
    <p:custDataLst>
      <p:tags r:id="rId1"/>
    </p:custData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2"/>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2"/>
                                        </p:tgtEl>
                                      </p:cBhvr>
                                    </p:cmd>
                                  </p:childTnLst>
                                </p:cTn>
                              </p:par>
                            </p:childTnLst>
                          </p:cTn>
                        </p:par>
                      </p:childTnLst>
                    </p:cTn>
                  </p:par>
                </p:childTnLst>
              </p:cTn>
              <p:nextCondLst>
                <p:cond evt="onClick" delay="0">
                  <p:tgtEl>
                    <p:spTgt spid="2"/>
                  </p:tgtEl>
                </p:cond>
              </p:nextCondLst>
            </p:seq>
            <p:video>
              <p:cMediaNode vol="80000">
                <p:cTn id="17" fill="hold" display="0">
                  <p:stCondLst>
                    <p:cond delay="indefinite"/>
                  </p:stCondLst>
                </p:cTn>
                <p:tgtEl>
                  <p:spTgt spid="2"/>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7722" name="AutoShape 10"/>
          <p:cNvSpPr>
            <a:spLocks noChangeArrowheads="1"/>
          </p:cNvSpPr>
          <p:nvPr>
            <p:custDataLst>
              <p:tags r:id="rId2"/>
            </p:custDataLst>
          </p:nvPr>
        </p:nvSpPr>
        <p:spPr bwMode="invGray">
          <a:xfrm>
            <a:off x="3795713" y="1181100"/>
            <a:ext cx="2605087" cy="457200"/>
          </a:xfrm>
          <a:prstGeom prst="round2DiagRect">
            <a:avLst/>
          </a:prstGeom>
          <a:solidFill>
            <a:schemeClr val="bg1"/>
          </a:solidFill>
          <a:ln w="12700">
            <a:solidFill>
              <a:schemeClr val="tx2"/>
            </a:solidFill>
            <a:round/>
            <a:headEnd/>
            <a:tailEnd/>
          </a:ln>
          <a:effectLst>
            <a:outerShdw blurRad="50800" dist="38100" dir="2700000" algn="tl" rotWithShape="0">
              <a:prstClr val="black">
                <a:alpha val="40000"/>
              </a:prstClr>
            </a:outerShdw>
          </a:effectLst>
        </p:spPr>
        <p:txBody>
          <a:bodyPr lIns="45720" rIns="45720" anchor="ctr"/>
          <a:lstStyle/>
          <a:p>
            <a:pPr algn="ctr" fontAlgn="auto">
              <a:spcBef>
                <a:spcPts val="0"/>
              </a:spcBef>
              <a:spcAft>
                <a:spcPts val="0"/>
              </a:spcAft>
              <a:defRPr/>
            </a:pPr>
            <a:r>
              <a:rPr lang="en-US" sz="2000" dirty="0">
                <a:latin typeface="Segoe Semibold" pitchFamily="34" charset="0"/>
                <a:ea typeface="+mn-ea"/>
                <a:cs typeface="+mn-cs"/>
              </a:rPr>
              <a:t>You</a:t>
            </a:r>
          </a:p>
        </p:txBody>
      </p:sp>
      <p:sp>
        <p:nvSpPr>
          <p:cNvPr id="627725" name="AutoShape 13"/>
          <p:cNvSpPr>
            <a:spLocks noChangeArrowheads="1"/>
          </p:cNvSpPr>
          <p:nvPr>
            <p:custDataLst>
              <p:tags r:id="rId3"/>
            </p:custDataLst>
          </p:nvPr>
        </p:nvSpPr>
        <p:spPr bwMode="invGray">
          <a:xfrm>
            <a:off x="3733800" y="3543300"/>
            <a:ext cx="2590800" cy="1270000"/>
          </a:xfrm>
          <a:prstGeom prst="round2DiagRect">
            <a:avLst/>
          </a:prstGeom>
          <a:ln>
            <a:headEnd/>
            <a:tailEnd/>
          </a:ln>
        </p:spPr>
        <p:style>
          <a:lnRef idx="2">
            <a:schemeClr val="accent2"/>
          </a:lnRef>
          <a:fillRef idx="1">
            <a:schemeClr val="lt1"/>
          </a:fillRef>
          <a:effectRef idx="0">
            <a:schemeClr val="accent2"/>
          </a:effectRef>
          <a:fontRef idx="minor">
            <a:schemeClr val="dk1"/>
          </a:fontRef>
        </p:style>
        <p:txBody>
          <a:bodyPr lIns="45720" rIns="45720" anchor="ctr"/>
          <a:lstStyle/>
          <a:p>
            <a:pPr algn="ctr" fontAlgn="auto">
              <a:spcBef>
                <a:spcPts val="0"/>
              </a:spcBef>
              <a:spcAft>
                <a:spcPts val="0"/>
              </a:spcAft>
              <a:defRPr/>
            </a:pPr>
            <a:r>
              <a:rPr lang="en-US"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Segoe Semibold" pitchFamily="34" charset="0"/>
              </a:rPr>
              <a:t>TRUTH?</a:t>
            </a:r>
          </a:p>
          <a:p>
            <a:pPr algn="ctr" fontAlgn="auto">
              <a:spcBef>
                <a:spcPts val="0"/>
              </a:spcBef>
              <a:spcAft>
                <a:spcPts val="0"/>
              </a:spcAft>
              <a:defRPr/>
            </a:pPr>
            <a:r>
              <a:rPr lang="en-US" sz="2000" dirty="0">
                <a:latin typeface="Segoe Semibold" pitchFamily="34" charset="0"/>
              </a:rPr>
              <a:t>Technology</a:t>
            </a:r>
          </a:p>
          <a:p>
            <a:pPr algn="ctr" fontAlgn="auto">
              <a:spcBef>
                <a:spcPts val="0"/>
              </a:spcBef>
              <a:spcAft>
                <a:spcPts val="0"/>
              </a:spcAft>
              <a:defRPr/>
            </a:pPr>
            <a:r>
              <a:rPr lang="en-US" sz="2000" dirty="0">
                <a:latin typeface="Segoe Semibold" pitchFamily="34" charset="0"/>
              </a:rPr>
              <a:t>Research</a:t>
            </a:r>
            <a:endParaRPr lang="en-US" sz="2000" dirty="0"/>
          </a:p>
        </p:txBody>
      </p:sp>
      <p:sp>
        <p:nvSpPr>
          <p:cNvPr id="627728" name="Rectangle 16"/>
          <p:cNvSpPr>
            <a:spLocks noGrp="1" noChangeArrowheads="1"/>
          </p:cNvSpPr>
          <p:nvPr>
            <p:ph type="title"/>
            <p:custDataLst>
              <p:tags r:id="rId4"/>
            </p:custDataLst>
          </p:nvPr>
        </p:nvSpPr>
        <p:spPr>
          <a:xfrm>
            <a:off x="838200" y="190500"/>
            <a:ext cx="8077200" cy="784225"/>
          </a:xfrm>
        </p:spPr>
        <p:txBody>
          <a:bodyPr rtlCol="0">
            <a:normAutofit/>
          </a:bodyPr>
          <a:lstStyle/>
          <a:p>
            <a:pPr algn="ctr" eaLnBrk="1" fontAlgn="auto" hangingPunct="1">
              <a:spcAft>
                <a:spcPts val="0"/>
              </a:spcAft>
              <a:defRPr/>
            </a:pPr>
            <a:r>
              <a:rPr smtClean="0">
                <a:solidFill>
                  <a:srgbClr val="FF0000"/>
                </a:solidFill>
                <a:ea typeface="+mj-ea"/>
                <a:cs typeface="+mj-cs"/>
              </a:rPr>
              <a:t>Receiving the message.</a:t>
            </a:r>
            <a:endParaRPr>
              <a:solidFill>
                <a:srgbClr val="FF0000"/>
              </a:solidFill>
              <a:ea typeface="+mj-ea"/>
              <a:cs typeface="+mj-cs"/>
            </a:endParaRPr>
          </a:p>
        </p:txBody>
      </p:sp>
      <p:sp>
        <p:nvSpPr>
          <p:cNvPr id="11" name="Freeform 15"/>
          <p:cNvSpPr>
            <a:spLocks/>
          </p:cNvSpPr>
          <p:nvPr>
            <p:custDataLst>
              <p:tags r:id="rId5"/>
            </p:custDataLst>
          </p:nvPr>
        </p:nvSpPr>
        <p:spPr bwMode="auto">
          <a:xfrm rot="17613078">
            <a:off x="1419225" y="1952625"/>
            <a:ext cx="3108325" cy="2314575"/>
          </a:xfrm>
          <a:custGeom>
            <a:avLst/>
            <a:gdLst/>
            <a:ahLst/>
            <a:cxnLst>
              <a:cxn ang="0">
                <a:pos x="0" y="1390"/>
              </a:cxn>
              <a:cxn ang="0">
                <a:pos x="1529" y="158"/>
              </a:cxn>
              <a:cxn ang="0">
                <a:pos x="1529" y="0"/>
              </a:cxn>
              <a:cxn ang="0">
                <a:pos x="2030" y="360"/>
              </a:cxn>
              <a:cxn ang="0">
                <a:pos x="1523" y="714"/>
              </a:cxn>
              <a:cxn ang="0">
                <a:pos x="1520" y="543"/>
              </a:cxn>
              <a:cxn ang="0">
                <a:pos x="0" y="1390"/>
              </a:cxn>
            </a:cxnLst>
            <a:rect l="0" t="0" r="r" b="b"/>
            <a:pathLst>
              <a:path w="2030" h="1390">
                <a:moveTo>
                  <a:pt x="0" y="1390"/>
                </a:moveTo>
                <a:cubicBezTo>
                  <a:pt x="131" y="796"/>
                  <a:pt x="676" y="220"/>
                  <a:pt x="1529" y="158"/>
                </a:cubicBezTo>
                <a:lnTo>
                  <a:pt x="1529" y="0"/>
                </a:lnTo>
                <a:lnTo>
                  <a:pt x="2030" y="360"/>
                </a:lnTo>
                <a:lnTo>
                  <a:pt x="1523" y="714"/>
                </a:lnTo>
                <a:lnTo>
                  <a:pt x="1520" y="543"/>
                </a:lnTo>
                <a:cubicBezTo>
                  <a:pt x="803" y="447"/>
                  <a:pt x="109" y="1123"/>
                  <a:pt x="0" y="1390"/>
                </a:cubicBezTo>
                <a:close/>
              </a:path>
            </a:pathLst>
          </a:custGeom>
          <a:gradFill rotWithShape="1">
            <a:gsLst>
              <a:gs pos="0">
                <a:schemeClr val="accent5"/>
              </a:gs>
              <a:gs pos="100000">
                <a:schemeClr val="accent4"/>
              </a:gs>
            </a:gsLst>
            <a:lin ang="18900000" scaled="1"/>
          </a:gradFill>
          <a:ln w="3175" cap="flat" cmpd="sng">
            <a:noFill/>
            <a:prstDash val="solid"/>
            <a:round/>
            <a:headEnd/>
            <a:tailEnd/>
          </a:ln>
          <a:effectLst/>
        </p:spPr>
        <p:txBody>
          <a:bodyPr wrap="none" anchor="ctr"/>
          <a:lstStyle/>
          <a:p>
            <a:pPr fontAlgn="auto">
              <a:spcBef>
                <a:spcPts val="0"/>
              </a:spcBef>
              <a:spcAft>
                <a:spcPts val="0"/>
              </a:spcAft>
              <a:defRPr/>
            </a:pPr>
            <a:endParaRPr lang="en-US">
              <a:latin typeface="+mn-lt"/>
              <a:ea typeface="+mn-ea"/>
              <a:cs typeface="+mn-cs"/>
            </a:endParaRPr>
          </a:p>
        </p:txBody>
      </p:sp>
      <p:sp>
        <p:nvSpPr>
          <p:cNvPr id="12" name="Freeform 15"/>
          <p:cNvSpPr>
            <a:spLocks/>
          </p:cNvSpPr>
          <p:nvPr>
            <p:custDataLst>
              <p:tags r:id="rId6"/>
            </p:custDataLst>
          </p:nvPr>
        </p:nvSpPr>
        <p:spPr bwMode="auto">
          <a:xfrm rot="7927296">
            <a:off x="5527675" y="1800225"/>
            <a:ext cx="3106738" cy="2312988"/>
          </a:xfrm>
          <a:custGeom>
            <a:avLst/>
            <a:gdLst/>
            <a:ahLst/>
            <a:cxnLst>
              <a:cxn ang="0">
                <a:pos x="0" y="1390"/>
              </a:cxn>
              <a:cxn ang="0">
                <a:pos x="1529" y="158"/>
              </a:cxn>
              <a:cxn ang="0">
                <a:pos x="1529" y="0"/>
              </a:cxn>
              <a:cxn ang="0">
                <a:pos x="2030" y="360"/>
              </a:cxn>
              <a:cxn ang="0">
                <a:pos x="1523" y="714"/>
              </a:cxn>
              <a:cxn ang="0">
                <a:pos x="1520" y="543"/>
              </a:cxn>
              <a:cxn ang="0">
                <a:pos x="0" y="1390"/>
              </a:cxn>
            </a:cxnLst>
            <a:rect l="0" t="0" r="r" b="b"/>
            <a:pathLst>
              <a:path w="2030" h="1390">
                <a:moveTo>
                  <a:pt x="0" y="1390"/>
                </a:moveTo>
                <a:cubicBezTo>
                  <a:pt x="131" y="796"/>
                  <a:pt x="676" y="220"/>
                  <a:pt x="1529" y="158"/>
                </a:cubicBezTo>
                <a:lnTo>
                  <a:pt x="1529" y="0"/>
                </a:lnTo>
                <a:lnTo>
                  <a:pt x="2030" y="360"/>
                </a:lnTo>
                <a:lnTo>
                  <a:pt x="1523" y="714"/>
                </a:lnTo>
                <a:lnTo>
                  <a:pt x="1520" y="543"/>
                </a:lnTo>
                <a:cubicBezTo>
                  <a:pt x="803" y="447"/>
                  <a:pt x="109" y="1123"/>
                  <a:pt x="0" y="1390"/>
                </a:cubicBezTo>
                <a:close/>
              </a:path>
            </a:pathLst>
          </a:custGeom>
          <a:gradFill rotWithShape="1">
            <a:gsLst>
              <a:gs pos="0">
                <a:schemeClr val="accent5"/>
              </a:gs>
              <a:gs pos="100000">
                <a:schemeClr val="accent4"/>
              </a:gs>
            </a:gsLst>
            <a:lin ang="18900000" scaled="1"/>
          </a:gradFill>
          <a:ln w="3175" cap="flat" cmpd="sng">
            <a:noFill/>
            <a:prstDash val="solid"/>
            <a:round/>
            <a:headEnd/>
            <a:tailEnd/>
          </a:ln>
          <a:effectLst/>
        </p:spPr>
        <p:txBody>
          <a:bodyPr wrap="none" anchor="ctr"/>
          <a:lstStyle/>
          <a:p>
            <a:pPr fontAlgn="auto">
              <a:spcBef>
                <a:spcPts val="0"/>
              </a:spcBef>
              <a:spcAft>
                <a:spcPts val="0"/>
              </a:spcAft>
              <a:defRPr/>
            </a:pPr>
            <a:endParaRPr lang="en-US">
              <a:latin typeface="+mn-lt"/>
              <a:ea typeface="+mn-ea"/>
              <a:cs typeface="+mn-cs"/>
            </a:endParaRPr>
          </a:p>
        </p:txBody>
      </p:sp>
      <p:pic>
        <p:nvPicPr>
          <p:cNvPr id="9" name="Picture 8" descr="Reading newspaper.jpg"/>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81400" y="1714500"/>
            <a:ext cx="29337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19600" y="723900"/>
            <a:ext cx="3200400" cy="536575"/>
          </a:xfrm>
          <a:extLst/>
        </p:spPr>
        <p:txBody>
          <a:bodyPr rtlCol="0">
            <a:normAutofit fontScale="90000"/>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eaLnBrk="1" fontAlgn="auto" hangingPunct="1">
              <a:spcAft>
                <a:spcPts val="0"/>
              </a:spcAft>
              <a:defRPr/>
            </a:pPr>
            <a:r>
              <a:rPr sz="32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mj-ea"/>
                <a:cs typeface="+mj-cs"/>
              </a:rPr>
              <a:t>“What is truth”</a:t>
            </a:r>
            <a:endParaRPr sz="32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mj-ea"/>
              <a:cs typeface="+mj-cs"/>
            </a:endParaRPr>
          </a:p>
        </p:txBody>
      </p:sp>
      <p:pic>
        <p:nvPicPr>
          <p:cNvPr id="40962" name="Picture 5" descr="Cura Francisco - Sarape Maker.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94" y="2591594"/>
            <a:ext cx="3656012"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3" name="Picture 3" descr="Cura Fco V Riuz.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295400" y="952500"/>
            <a:ext cx="137160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4" name="TextBox 6"/>
          <p:cNvSpPr txBox="1">
            <a:spLocks noChangeArrowheads="1"/>
          </p:cNvSpPr>
          <p:nvPr/>
        </p:nvSpPr>
        <p:spPr bwMode="auto">
          <a:xfrm>
            <a:off x="3352800" y="1714500"/>
            <a:ext cx="53848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a:t>It’s always easy to recognize Truth, in a broad sense.  </a:t>
            </a:r>
          </a:p>
          <a:p>
            <a:pPr eaLnBrk="1" hangingPunct="1"/>
            <a:r>
              <a:rPr lang="en-US" sz="1800"/>
              <a:t>But often what we see is not always the </a:t>
            </a:r>
            <a:r>
              <a:rPr lang="en-US" sz="1800" i="1" u="sng"/>
              <a:t>complete</a:t>
            </a:r>
            <a:r>
              <a:rPr lang="en-US" sz="1800"/>
              <a:t> truth.</a:t>
            </a:r>
          </a:p>
        </p:txBody>
      </p:sp>
      <p:sp>
        <p:nvSpPr>
          <p:cNvPr id="40965" name="TextBox 7"/>
          <p:cNvSpPr txBox="1">
            <a:spLocks noChangeArrowheads="1"/>
          </p:cNvSpPr>
          <p:nvPr/>
        </p:nvSpPr>
        <p:spPr bwMode="auto">
          <a:xfrm>
            <a:off x="3581400" y="2400300"/>
            <a:ext cx="4275138"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dirty="0"/>
              <a:t>Example:  A column of people at a distance.</a:t>
            </a:r>
          </a:p>
          <a:p>
            <a:pPr eaLnBrk="1" hangingPunct="1"/>
            <a:r>
              <a:rPr lang="en-US" sz="1800" dirty="0"/>
              <a:t>      - Refugees?  Soldiers?  Police?</a:t>
            </a:r>
          </a:p>
          <a:p>
            <a:pPr eaLnBrk="1" hangingPunct="1"/>
            <a:r>
              <a:rPr lang="en-US" sz="1800" dirty="0"/>
              <a:t>      - Uniform?  Which uniform?</a:t>
            </a:r>
          </a:p>
          <a:p>
            <a:pPr eaLnBrk="1" hangingPunct="1"/>
            <a:r>
              <a:rPr lang="en-US" sz="1800" dirty="0"/>
              <a:t>      - If no uniform, what colors?</a:t>
            </a:r>
          </a:p>
          <a:p>
            <a:pPr eaLnBrk="1" hangingPunct="1"/>
            <a:r>
              <a:rPr lang="en-US" sz="1800" dirty="0"/>
              <a:t>      - White flag (Friend) or Yellow (Enemy)?</a:t>
            </a:r>
          </a:p>
        </p:txBody>
      </p:sp>
      <p:sp>
        <p:nvSpPr>
          <p:cNvPr id="40966" name="TextBox 9"/>
          <p:cNvSpPr txBox="1">
            <a:spLocks noChangeArrowheads="1"/>
          </p:cNvSpPr>
          <p:nvPr/>
        </p:nvSpPr>
        <p:spPr bwMode="auto">
          <a:xfrm>
            <a:off x="761726" y="0"/>
            <a:ext cx="243867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800" dirty="0"/>
              <a:t>My grand uncle:</a:t>
            </a:r>
          </a:p>
          <a:p>
            <a:pPr algn="ctr" eaLnBrk="1" hangingPunct="1"/>
            <a:r>
              <a:rPr lang="en-US" sz="1800" dirty="0"/>
              <a:t>Father Francisco V. </a:t>
            </a:r>
            <a:r>
              <a:rPr lang="en-US" sz="1800" dirty="0" smtClean="0"/>
              <a:t>Ruiz</a:t>
            </a:r>
          </a:p>
          <a:p>
            <a:pPr algn="ctr" eaLnBrk="1" hangingPunct="1"/>
            <a:r>
              <a:rPr lang="en-US" sz="1800" dirty="0" smtClean="0"/>
              <a:t>1883 – 1958</a:t>
            </a:r>
          </a:p>
        </p:txBody>
      </p:sp>
      <p:sp>
        <p:nvSpPr>
          <p:cNvPr id="40967" name="TextBox 10"/>
          <p:cNvSpPr txBox="1">
            <a:spLocks noChangeArrowheads="1"/>
          </p:cNvSpPr>
          <p:nvPr/>
        </p:nvSpPr>
        <p:spPr bwMode="auto">
          <a:xfrm>
            <a:off x="3886200" y="4610100"/>
            <a:ext cx="4581525" cy="400050"/>
          </a:xfrm>
          <a:prstGeom prst="rect">
            <a:avLst/>
          </a:prstGeom>
          <a:noFill/>
          <a:ln w="254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a:t>Lesson: Our “first glance” is </a:t>
            </a:r>
            <a:r>
              <a:rPr lang="en-US" sz="2000" b="1" i="1" u="sng"/>
              <a:t>always</a:t>
            </a:r>
            <a:r>
              <a:rPr lang="en-US" sz="1800"/>
              <a:t> imperfect.</a:t>
            </a:r>
          </a:p>
        </p:txBody>
      </p:sp>
      <p:sp>
        <p:nvSpPr>
          <p:cNvPr id="40968" name="TextBox 11"/>
          <p:cNvSpPr txBox="1">
            <a:spLocks noChangeArrowheads="1"/>
          </p:cNvSpPr>
          <p:nvPr/>
        </p:nvSpPr>
        <p:spPr bwMode="auto">
          <a:xfrm>
            <a:off x="4419600" y="5067300"/>
            <a:ext cx="43815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a:t>Book:</a:t>
            </a:r>
            <a:r>
              <a:rPr lang="en-US" sz="1800" b="1" i="1" u="sng"/>
              <a:t> El Criterio</a:t>
            </a:r>
            <a:r>
              <a:rPr lang="en-US" sz="1800"/>
              <a:t>, by Rev. Jaime Balmes, 1890</a:t>
            </a:r>
          </a:p>
        </p:txBody>
      </p:sp>
    </p:spTree>
  </p:cSld>
  <p:clrMapOvr>
    <a:masterClrMapping/>
  </p:clrMapOvr>
  <p:transition xmlns:p14="http://schemas.microsoft.com/office/powerpoint/2010/main" spd="slow">
    <p:wipe dir="d"/>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096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096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096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09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0964" grpId="0"/>
      <p:bldP spid="40965" grpId="0"/>
      <p:bldP spid="40967" grpId="0" animBg="1"/>
      <p:bldP spid="4096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3"/>
          <p:cNvSpPr>
            <a:spLocks noGrp="1"/>
          </p:cNvSpPr>
          <p:nvPr>
            <p:ph type="title"/>
          </p:nvPr>
        </p:nvSpPr>
        <p:spPr>
          <a:xfrm>
            <a:off x="838200" y="114300"/>
            <a:ext cx="8077200" cy="682625"/>
          </a:xfrm>
        </p:spPr>
        <p:txBody>
          <a:bodyPr/>
          <a:lstStyle/>
          <a:p>
            <a:r>
              <a:rPr>
                <a:latin typeface="Calibri" charset="0"/>
              </a:rPr>
              <a:t>Careful what you read and hear.</a:t>
            </a:r>
          </a:p>
        </p:txBody>
      </p:sp>
      <p:sp>
        <p:nvSpPr>
          <p:cNvPr id="43010" name="TextBox 6"/>
          <p:cNvSpPr txBox="1">
            <a:spLocks noChangeArrowheads="1"/>
          </p:cNvSpPr>
          <p:nvPr/>
        </p:nvSpPr>
        <p:spPr bwMode="auto">
          <a:xfrm>
            <a:off x="3657600" y="4991100"/>
            <a:ext cx="50180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a:t>Law school professor: Massachussets School of Law</a:t>
            </a:r>
          </a:p>
        </p:txBody>
      </p:sp>
      <p:pic>
        <p:nvPicPr>
          <p:cNvPr id="2" name="Who can be Journalist-.m4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981200" y="800100"/>
            <a:ext cx="5562600" cy="4171950"/>
          </a:xfrm>
          <a:prstGeom prst="rect">
            <a:avLst/>
          </a:prstGeom>
        </p:spPr>
      </p:pic>
    </p:spTree>
  </p:cSld>
  <p:clrMapOvr>
    <a:masterClrMapping/>
  </p:clrMapOvr>
  <p:transition xmlns:p14="http://schemas.microsoft.com/office/powerpoint/2010/main" spd="slow">
    <p:wipe dir="d"/>
  </p:transition>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3"/>
          <p:cNvSpPr>
            <a:spLocks noGrp="1"/>
          </p:cNvSpPr>
          <p:nvPr>
            <p:ph type="title"/>
          </p:nvPr>
        </p:nvSpPr>
        <p:spPr>
          <a:xfrm>
            <a:off x="838200" y="114300"/>
            <a:ext cx="8077200" cy="682625"/>
          </a:xfrm>
        </p:spPr>
        <p:txBody>
          <a:bodyPr/>
          <a:lstStyle/>
          <a:p>
            <a:r>
              <a:rPr>
                <a:latin typeface="Calibri" charset="0"/>
              </a:rPr>
              <a:t>Careful what you say.</a:t>
            </a:r>
          </a:p>
        </p:txBody>
      </p:sp>
      <p:sp>
        <p:nvSpPr>
          <p:cNvPr id="45058" name="TextBox 6"/>
          <p:cNvSpPr txBox="1">
            <a:spLocks noChangeArrowheads="1"/>
          </p:cNvSpPr>
          <p:nvPr/>
        </p:nvSpPr>
        <p:spPr bwMode="auto">
          <a:xfrm>
            <a:off x="3657600" y="5219700"/>
            <a:ext cx="50180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dirty="0"/>
              <a:t>Law school professor: </a:t>
            </a:r>
            <a:r>
              <a:rPr lang="en-US" sz="1800" dirty="0" err="1"/>
              <a:t>Massachussets</a:t>
            </a:r>
            <a:r>
              <a:rPr lang="en-US" sz="1800" dirty="0"/>
              <a:t> School of Law</a:t>
            </a:r>
          </a:p>
        </p:txBody>
      </p:sp>
      <p:pic>
        <p:nvPicPr>
          <p:cNvPr id="2" name="Todays Youth Ethics.m4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133600" y="800100"/>
            <a:ext cx="5867400" cy="4400550"/>
          </a:xfrm>
          <a:prstGeom prst="rect">
            <a:avLst/>
          </a:prstGeom>
        </p:spPr>
      </p:pic>
    </p:spTree>
  </p:cSld>
  <p:clrMapOvr>
    <a:masterClrMapping/>
  </p:clrMapOvr>
  <p:transition xmlns:p14="http://schemas.microsoft.com/office/powerpoint/2010/main" spd="slow">
    <p:wipe dir="d"/>
  </p:transition>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00400" y="190500"/>
            <a:ext cx="3200400" cy="536575"/>
          </a:xfrm>
          <a:extLst/>
        </p:spPr>
        <p:txBody>
          <a:bodyPr rtlCol="0">
            <a:normAutofit fontScale="90000"/>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eaLnBrk="1" fontAlgn="auto" hangingPunct="1">
              <a:spcAft>
                <a:spcPts val="0"/>
              </a:spcAft>
              <a:defRPr/>
            </a:pPr>
            <a:r>
              <a:rPr sz="3200" b="1" cap="all"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mj-ea"/>
                <a:cs typeface="+mj-cs"/>
              </a:rPr>
              <a:t>THE FBI AND UFOs</a:t>
            </a:r>
            <a:endParaRPr sz="3200"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mj-ea"/>
              <a:cs typeface="+mj-cs"/>
            </a:endParaRPr>
          </a:p>
        </p:txBody>
      </p:sp>
      <p:pic>
        <p:nvPicPr>
          <p:cNvPr id="47106" name="Picture 6"/>
          <p:cNvPicPr>
            <a:picLocks noChangeAspect="1"/>
          </p:cNvPicPr>
          <p:nvPr/>
        </p:nvPicPr>
        <p:blipFill>
          <a:blip r:embed="rId5">
            <a:alphaModFix amt="34000"/>
            <a:extLst>
              <a:ext uri="{28A0092B-C50C-407E-A947-70E740481C1C}">
                <a14:useLocalDpi xmlns:a14="http://schemas.microsoft.com/office/drawing/2010/main" val="0"/>
              </a:ext>
            </a:extLst>
          </a:blip>
          <a:srcRect/>
          <a:stretch>
            <a:fillRect/>
          </a:stretch>
        </p:blipFill>
        <p:spPr bwMode="auto">
          <a:xfrm>
            <a:off x="2514600" y="38100"/>
            <a:ext cx="641350" cy="919163"/>
          </a:xfrm>
          <a:prstGeom prst="rect">
            <a:avLst/>
          </a:prstGeom>
          <a:noFill/>
          <a:ln>
            <a:noFill/>
          </a:ln>
          <a:extLst>
            <a:ext uri="{909E8E84-426E-40dd-AFC4-6F175D3DCCD1}">
              <a14:hiddenFill xmlns:a14="http://schemas.microsoft.com/office/drawing/2010/main">
                <a:solidFill>
                  <a:srgbClr val="FFFFFF">
                    <a:alpha val="34117"/>
                  </a:srgbClr>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7" name="Picture 2" descr="UFO-1.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459538" y="163513"/>
            <a:ext cx="1389062" cy="788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FOX-FBI-UFO.m4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0" y="285750"/>
            <a:ext cx="9144000" cy="5143500"/>
          </a:xfrm>
          <a:prstGeom prst="rect">
            <a:avLst/>
          </a:prstGeom>
        </p:spPr>
      </p:pic>
    </p:spTree>
  </p:cSld>
  <p:clrMapOvr>
    <a:masterClrMapping/>
  </p:clrMapOvr>
  <p:transition xmlns:p14="http://schemas.microsoft.com/office/powerpoint/2010/main" spd="slow">
    <p:wipe dir="d"/>
  </p:transition>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00400" y="190500"/>
            <a:ext cx="3200400" cy="536575"/>
          </a:xfrm>
          <a:extLst/>
        </p:spPr>
        <p:txBody>
          <a:bodyPr rtlCol="0">
            <a:normAutofit fontScale="90000"/>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eaLnBrk="1" fontAlgn="auto" hangingPunct="1">
              <a:spcAft>
                <a:spcPts val="0"/>
              </a:spcAft>
              <a:defRPr/>
            </a:pPr>
            <a:r>
              <a:rPr sz="3200" b="1" cap="all"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mj-ea"/>
                <a:cs typeface="+mj-cs"/>
              </a:rPr>
              <a:t>THE FBI AND UFOs</a:t>
            </a:r>
            <a:endParaRPr sz="3200"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mj-ea"/>
              <a:cs typeface="+mj-cs"/>
            </a:endParaRPr>
          </a:p>
        </p:txBody>
      </p:sp>
      <p:pic>
        <p:nvPicPr>
          <p:cNvPr id="49154" name="Picture 6"/>
          <p:cNvPicPr>
            <a:picLocks noChangeAspect="1"/>
          </p:cNvPicPr>
          <p:nvPr/>
        </p:nvPicPr>
        <p:blipFill>
          <a:blip r:embed="rId3">
            <a:alphaModFix amt="34000"/>
            <a:extLst>
              <a:ext uri="{28A0092B-C50C-407E-A947-70E740481C1C}">
                <a14:useLocalDpi xmlns:a14="http://schemas.microsoft.com/office/drawing/2010/main" val="0"/>
              </a:ext>
            </a:extLst>
          </a:blip>
          <a:srcRect/>
          <a:stretch>
            <a:fillRect/>
          </a:stretch>
        </p:blipFill>
        <p:spPr bwMode="auto">
          <a:xfrm>
            <a:off x="2514600" y="38100"/>
            <a:ext cx="641350" cy="919163"/>
          </a:xfrm>
          <a:prstGeom prst="rect">
            <a:avLst/>
          </a:prstGeom>
          <a:noFill/>
          <a:ln>
            <a:noFill/>
          </a:ln>
          <a:extLst>
            <a:ext uri="{909E8E84-426E-40dd-AFC4-6F175D3DCCD1}">
              <a14:hiddenFill xmlns:a14="http://schemas.microsoft.com/office/drawing/2010/main">
                <a:solidFill>
                  <a:srgbClr val="FFFFFF">
                    <a:alpha val="34117"/>
                  </a:srgbClr>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5" name="Picture 2" descr="UFO-1.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59538" y="163513"/>
            <a:ext cx="1389062" cy="788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6" name="Picture 6" descr="Hottel Memo-prepared.psd"/>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14400" y="1004888"/>
            <a:ext cx="3567113" cy="471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7" name="Picture 7" descr="Roswell memo - July 7 1947.psd"/>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105400" y="1074738"/>
            <a:ext cx="3365500" cy="461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8" name="Picture 9" descr="Hottel memo-date.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1689108">
            <a:off x="1098550" y="2403475"/>
            <a:ext cx="3190875" cy="1646238"/>
          </a:xfrm>
          <a:prstGeom prst="rect">
            <a:avLst/>
          </a:prstGeom>
          <a:noFill/>
          <a:ln w="88900">
            <a:solidFill>
              <a:srgbClr val="3366FF">
                <a:alpha val="70195"/>
              </a:srgbClr>
            </a:solidFill>
            <a:miter lim="800000"/>
            <a:headEnd/>
            <a:tailEnd/>
          </a:ln>
          <a:extLst>
            <a:ext uri="{909E8E84-426E-40dd-AFC4-6F175D3DCCD1}">
              <a14:hiddenFill xmlns:a14="http://schemas.microsoft.com/office/drawing/2010/main">
                <a:solidFill>
                  <a:srgbClr val="FFFFFF"/>
                </a:solidFill>
              </a14:hiddenFill>
            </a:ext>
          </a:extLst>
        </p:spPr>
      </p:pic>
      <p:pic>
        <p:nvPicPr>
          <p:cNvPr id="49159" name="Picture 10" descr="Roswell memo - date.jp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rot="1945229">
            <a:off x="4938713" y="2924175"/>
            <a:ext cx="4376737" cy="661988"/>
          </a:xfrm>
          <a:prstGeom prst="rect">
            <a:avLst/>
          </a:prstGeom>
          <a:noFill/>
          <a:ln w="88900">
            <a:solidFill>
              <a:srgbClr val="009ED6">
                <a:alpha val="67842"/>
              </a:srgbClr>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xmlns:p14="http://schemas.microsoft.com/office/powerpoint/2010/main" spd="slow">
    <p:wipe dir="d"/>
  </p:transition>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00400" y="190500"/>
            <a:ext cx="3200400" cy="536575"/>
          </a:xfrm>
          <a:extLst/>
        </p:spPr>
        <p:txBody>
          <a:bodyPr rtlCol="0">
            <a:normAutofit fontScale="90000"/>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eaLnBrk="1" fontAlgn="auto" hangingPunct="1">
              <a:spcAft>
                <a:spcPts val="0"/>
              </a:spcAft>
              <a:defRPr/>
            </a:pPr>
            <a:r>
              <a:rPr sz="3200" b="1" cap="all"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mj-ea"/>
                <a:cs typeface="+mj-cs"/>
              </a:rPr>
              <a:t>THE FBI AND UFOs</a:t>
            </a:r>
            <a:endParaRPr sz="3200"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mj-ea"/>
              <a:cs typeface="+mj-cs"/>
            </a:endParaRPr>
          </a:p>
        </p:txBody>
      </p:sp>
      <p:pic>
        <p:nvPicPr>
          <p:cNvPr id="51202" name="Picture 6"/>
          <p:cNvPicPr>
            <a:picLocks noChangeAspect="1"/>
          </p:cNvPicPr>
          <p:nvPr/>
        </p:nvPicPr>
        <p:blipFill>
          <a:blip r:embed="rId3">
            <a:alphaModFix amt="34000"/>
            <a:extLst>
              <a:ext uri="{28A0092B-C50C-407E-A947-70E740481C1C}">
                <a14:useLocalDpi xmlns:a14="http://schemas.microsoft.com/office/drawing/2010/main" val="0"/>
              </a:ext>
            </a:extLst>
          </a:blip>
          <a:srcRect/>
          <a:stretch>
            <a:fillRect/>
          </a:stretch>
        </p:blipFill>
        <p:spPr bwMode="auto">
          <a:xfrm>
            <a:off x="2514600" y="38100"/>
            <a:ext cx="641350" cy="919163"/>
          </a:xfrm>
          <a:prstGeom prst="rect">
            <a:avLst/>
          </a:prstGeom>
          <a:noFill/>
          <a:ln>
            <a:noFill/>
          </a:ln>
          <a:extLst>
            <a:ext uri="{909E8E84-426E-40dd-AFC4-6F175D3DCCD1}">
              <a14:hiddenFill xmlns:a14="http://schemas.microsoft.com/office/drawing/2010/main">
                <a:solidFill>
                  <a:srgbClr val="FFFFFF">
                    <a:alpha val="34117"/>
                  </a:srgbClr>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03" name="Picture 2" descr="UFO-1.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59538" y="163513"/>
            <a:ext cx="1389062" cy="788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04" name="Picture 5" descr="Hottel Memo-prepared.psd"/>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14400" y="1004888"/>
            <a:ext cx="3567113" cy="471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05" name="Picture 6" descr="Roswell memo - July 7 1947.psd"/>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105400" y="1074738"/>
            <a:ext cx="3365500" cy="461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Hottel memo - paragraph 1.jp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1181100"/>
            <a:ext cx="6980238" cy="15240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9" name="TextBox 8"/>
          <p:cNvSpPr txBox="1"/>
          <p:nvPr/>
        </p:nvSpPr>
        <p:spPr>
          <a:xfrm>
            <a:off x="-76200" y="723900"/>
            <a:ext cx="1322388" cy="369888"/>
          </a:xfrm>
          <a:prstGeom prst="rect">
            <a:avLst/>
          </a:prstGeom>
          <a:solidFill>
            <a:schemeClr val="bg1">
              <a:lumMod val="65000"/>
              <a:alpha val="59000"/>
            </a:schemeClr>
          </a:solidFill>
          <a:ln w="63500">
            <a:solidFill>
              <a:schemeClr val="tx1"/>
            </a:solidFill>
          </a:ln>
        </p:spPr>
        <p:txBody>
          <a:bodyPr wrap="none">
            <a:spAutoFit/>
          </a:bodyPr>
          <a:lstStyle/>
          <a:p>
            <a:pPr>
              <a:defRPr/>
            </a:pPr>
            <a:r>
              <a:rPr lang="en-US" dirty="0"/>
              <a:t>1950 Memo</a:t>
            </a:r>
          </a:p>
        </p:txBody>
      </p:sp>
      <p:pic>
        <p:nvPicPr>
          <p:cNvPr id="10" name="Picture 9" descr="Roswell memo - paragraph.jp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057400" y="3295650"/>
            <a:ext cx="6851650" cy="2419350"/>
          </a:xfrm>
          <a:prstGeom prst="rect">
            <a:avLst/>
          </a:prstGeom>
          <a:ln w="88900">
            <a:solidFill>
              <a:schemeClr val="accent3">
                <a:lumMod val="50000"/>
                <a:alpha val="68000"/>
              </a:schemeClr>
            </a:solidFill>
          </a:ln>
        </p:spPr>
      </p:pic>
      <p:sp>
        <p:nvSpPr>
          <p:cNvPr id="11" name="TextBox 10"/>
          <p:cNvSpPr txBox="1"/>
          <p:nvPr/>
        </p:nvSpPr>
        <p:spPr>
          <a:xfrm>
            <a:off x="7620000" y="2857500"/>
            <a:ext cx="1322388" cy="369888"/>
          </a:xfrm>
          <a:prstGeom prst="rect">
            <a:avLst/>
          </a:prstGeom>
          <a:solidFill>
            <a:schemeClr val="bg1">
              <a:lumMod val="65000"/>
              <a:alpha val="59000"/>
            </a:schemeClr>
          </a:solidFill>
          <a:ln w="63500">
            <a:solidFill>
              <a:schemeClr val="accent3">
                <a:lumMod val="50000"/>
              </a:schemeClr>
            </a:solidFill>
          </a:ln>
        </p:spPr>
        <p:txBody>
          <a:bodyPr wrap="none">
            <a:spAutoFit/>
          </a:bodyPr>
          <a:lstStyle/>
          <a:p>
            <a:pPr>
              <a:defRPr/>
            </a:pPr>
            <a:r>
              <a:rPr lang="en-US" dirty="0"/>
              <a:t>1947 Memo</a:t>
            </a:r>
          </a:p>
        </p:txBody>
      </p:sp>
    </p:spTree>
  </p:cSld>
  <p:clrMapOvr>
    <a:masterClrMapping/>
  </p:clrMapOvr>
  <p:transition xmlns:p14="http://schemas.microsoft.com/office/powerpoint/2010/main" spd="slow">
    <p:wipe dir="d"/>
  </p:transition>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UFO-1.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62800" y="0"/>
            <a:ext cx="1600200"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txBox="1">
            <a:spLocks/>
          </p:cNvSpPr>
          <p:nvPr/>
        </p:nvSpPr>
        <p:spPr bwMode="auto">
          <a:xfrm>
            <a:off x="228600" y="0"/>
            <a:ext cx="62484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nchor="ctr">
            <a:normAutofit fontScale="97500"/>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lvl1pPr algn="l" rtl="0" eaLnBrk="0" fontAlgn="base" hangingPunct="0">
              <a:spcBef>
                <a:spcPct val="0"/>
              </a:spcBef>
              <a:spcAft>
                <a:spcPct val="0"/>
              </a:spcAft>
              <a:defRPr lang="en-US" sz="4400" kern="1200" dirty="0">
                <a:solidFill>
                  <a:schemeClr val="tx1"/>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2pPr>
            <a:lvl3pPr algn="l"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3pPr>
            <a:lvl4pPr algn="l"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4pPr>
            <a:lvl5pPr algn="l"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5pPr>
            <a:lvl6pPr marL="457200" algn="l"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l"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l"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l" rtl="0" fontAlgn="base">
              <a:spcBef>
                <a:spcPct val="0"/>
              </a:spcBef>
              <a:spcAft>
                <a:spcPct val="0"/>
              </a:spcAft>
              <a:defRPr sz="4400">
                <a:solidFill>
                  <a:schemeClr val="tx1"/>
                </a:solidFill>
                <a:latin typeface="Calibri" charset="0"/>
                <a:ea typeface="ＭＳ Ｐゴシック" charset="0"/>
                <a:cs typeface="ＭＳ Ｐゴシック" charset="0"/>
              </a:defRPr>
            </a:lvl9pPr>
          </a:lstStyle>
          <a:p>
            <a:pPr algn="ctr" eaLnBrk="1" fontAlgn="auto" hangingPunct="1">
              <a:spcAft>
                <a:spcPts val="0"/>
              </a:spcAft>
              <a:defRPr/>
            </a:pPr>
            <a:r>
              <a:rPr sz="3600" b="1" cap="all"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mj-ea"/>
                <a:cs typeface="+mj-cs"/>
              </a:rPr>
              <a:t>UFOs AND THE CHURCH ?</a:t>
            </a:r>
          </a:p>
        </p:txBody>
      </p:sp>
      <p:pic>
        <p:nvPicPr>
          <p:cNvPr id="53251" name="Picture 9" descr="Fr Brasky - Article (cut).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9600" y="952500"/>
            <a:ext cx="5627688"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2" name="Picture 8" descr="Fr Brasky-UFO.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876800" y="139700"/>
            <a:ext cx="4267200" cy="555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xmlns:p14="http://schemas.microsoft.com/office/powerpoint/2010/main" spd="slow">
    <p:wipe dir="d"/>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p:tgtEl>
                                          <p:spTgt spid="3"/>
                                        </p:tgtEl>
                                      </p:cBhvr>
                                    </p:animEffect>
                                    <p:anim calcmode="lin" valueType="num">
                                      <p:cBhvr>
                                        <p:cTn id="8" dur="4000" fill="hold"/>
                                        <p:tgtEl>
                                          <p:spTgt spid="3"/>
                                        </p:tgtEl>
                                        <p:attrNameLst>
                                          <p:attrName>ppt_w</p:attrName>
                                        </p:attrNameLst>
                                      </p:cBhvr>
                                      <p:tavLst>
                                        <p:tav tm="0" fmla="#ppt_w*sin(2.5*pi*$)">
                                          <p:val>
                                            <p:fltVal val="0"/>
                                          </p:val>
                                        </p:tav>
                                        <p:tav tm="100000">
                                          <p:val>
                                            <p:fltVal val="1"/>
                                          </p:val>
                                        </p:tav>
                                      </p:tavLst>
                                    </p:anim>
                                    <p:anim calcmode="lin" valueType="num">
                                      <p:cBhvr>
                                        <p:cTn id="9" dur="4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7" name="Picture 8" descr="DrudgeRepor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59313" y="3162300"/>
            <a:ext cx="4219575"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895600" y="114300"/>
            <a:ext cx="3200400" cy="536575"/>
          </a:xfrm>
          <a:extLst/>
        </p:spPr>
        <p:txBody>
          <a:bodyPr rtlCol="0">
            <a:normAutofit fontScale="90000"/>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eaLnBrk="1" fontAlgn="auto" hangingPunct="1">
              <a:spcAft>
                <a:spcPts val="0"/>
              </a:spcAft>
              <a:defRPr/>
            </a:pPr>
            <a:r>
              <a:rPr sz="3200" b="1" cap="all"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mj-ea"/>
                <a:cs typeface="+mj-cs"/>
              </a:rPr>
              <a:t>“What is truth”</a:t>
            </a:r>
            <a:endParaRPr sz="3200"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mj-ea"/>
              <a:cs typeface="+mj-cs"/>
            </a:endParaRPr>
          </a:p>
        </p:txBody>
      </p:sp>
      <p:pic>
        <p:nvPicPr>
          <p:cNvPr id="55299" name="Picture 2" descr="Glass - Kanagawa-Institute-of-Technology-Glass-Building-2.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2000" y="800100"/>
            <a:ext cx="2286000" cy="145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0" name="TextBox 4"/>
          <p:cNvSpPr txBox="1">
            <a:spLocks noChangeArrowheads="1"/>
          </p:cNvSpPr>
          <p:nvPr/>
        </p:nvSpPr>
        <p:spPr bwMode="auto">
          <a:xfrm>
            <a:off x="3352800" y="1333500"/>
            <a:ext cx="53673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a:t>Glass walls/doors:  Look for the framework (context) or</a:t>
            </a:r>
          </a:p>
          <a:p>
            <a:pPr eaLnBrk="1" hangingPunct="1"/>
            <a:r>
              <a:rPr lang="en-US" sz="1800"/>
              <a:t>you’ll bump your nose trying to walk through!  </a:t>
            </a:r>
          </a:p>
        </p:txBody>
      </p:sp>
      <p:sp>
        <p:nvSpPr>
          <p:cNvPr id="55301" name="TextBox 12"/>
          <p:cNvSpPr txBox="1">
            <a:spLocks noChangeArrowheads="1"/>
          </p:cNvSpPr>
          <p:nvPr/>
        </p:nvSpPr>
        <p:spPr bwMode="auto">
          <a:xfrm>
            <a:off x="4343400" y="952500"/>
            <a:ext cx="14430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a:t>WATCH OUT!</a:t>
            </a:r>
          </a:p>
        </p:txBody>
      </p:sp>
      <p:pic>
        <p:nvPicPr>
          <p:cNvPr id="55302" name="Picture 6"/>
          <p:cNvPicPr>
            <a:picLocks noChangeAspect="1"/>
          </p:cNvPicPr>
          <p:nvPr/>
        </p:nvPicPr>
        <p:blipFill>
          <a:blip r:embed="rId5">
            <a:alphaModFix/>
            <a:extLst>
              <a:ext uri="{28A0092B-C50C-407E-A947-70E740481C1C}">
                <a14:useLocalDpi xmlns:a14="http://schemas.microsoft.com/office/drawing/2010/main" val="0"/>
              </a:ext>
            </a:extLst>
          </a:blip>
          <a:srcRect/>
          <a:stretch>
            <a:fillRect/>
          </a:stretch>
        </p:blipFill>
        <p:spPr bwMode="auto">
          <a:xfrm>
            <a:off x="5943600" y="2247900"/>
            <a:ext cx="601663" cy="863600"/>
          </a:xfrm>
          <a:prstGeom prst="rect">
            <a:avLst/>
          </a:prstGeom>
          <a:noFill/>
          <a:ln>
            <a:noFill/>
          </a:ln>
          <a:extLst>
            <a:ext uri="{909E8E84-426E-40dd-AFC4-6F175D3DCCD1}">
              <a14:hiddenFill xmlns:a14="http://schemas.microsoft.com/office/drawing/2010/main">
                <a:solidFill>
                  <a:srgbClr val="FFFFFF">
                    <a:alpha val="34117"/>
                  </a:srgbClr>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3" name="TextBox 16"/>
          <p:cNvSpPr txBox="1">
            <a:spLocks noChangeArrowheads="1"/>
          </p:cNvSpPr>
          <p:nvPr/>
        </p:nvSpPr>
        <p:spPr bwMode="auto">
          <a:xfrm>
            <a:off x="2133600" y="2400300"/>
            <a:ext cx="38290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a:t>UFOs and FBI:  Misrepresentations and</a:t>
            </a:r>
          </a:p>
          <a:p>
            <a:pPr eaLnBrk="1" hangingPunct="1"/>
            <a:r>
              <a:rPr lang="en-US" sz="1800"/>
              <a:t>incomplete information!  </a:t>
            </a:r>
          </a:p>
        </p:txBody>
      </p:sp>
      <p:sp>
        <p:nvSpPr>
          <p:cNvPr id="55304" name="TextBox 17"/>
          <p:cNvSpPr txBox="1">
            <a:spLocks noChangeArrowheads="1"/>
          </p:cNvSpPr>
          <p:nvPr/>
        </p:nvSpPr>
        <p:spPr bwMode="auto">
          <a:xfrm>
            <a:off x="914400" y="3238500"/>
            <a:ext cx="48815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a:t>Drudge Report and Blogs:  Negligence in reporting</a:t>
            </a:r>
          </a:p>
          <a:p>
            <a:pPr eaLnBrk="1" hangingPunct="1"/>
            <a:r>
              <a:rPr lang="en-US" sz="1800"/>
              <a:t>gets you 50% to 70% correct information!  </a:t>
            </a:r>
          </a:p>
        </p:txBody>
      </p:sp>
      <p:pic>
        <p:nvPicPr>
          <p:cNvPr id="10" name="Picture 2" descr="UFO-1.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629400" y="2705100"/>
            <a:ext cx="931862" cy="529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xmlns:p14="http://schemas.microsoft.com/office/powerpoint/2010/main" spd="slow">
    <p:wipe dir="d"/>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8077200" cy="536575"/>
          </a:xfrm>
        </p:spPr>
        <p:txBody>
          <a:bodyPr rtlCol="0">
            <a:normAutofit fontScale="90000"/>
          </a:bodyPr>
          <a:lstStyle/>
          <a:p>
            <a:pPr algn="ctr" eaLnBrk="1" fontAlgn="auto" hangingPunct="1">
              <a:spcAft>
                <a:spcPts val="0"/>
              </a:spcAft>
              <a:defRPr/>
            </a:pPr>
            <a:r>
              <a:rPr sz="3200" smtClean="0">
                <a:ea typeface="+mj-ea"/>
                <a:cs typeface="+mj-cs"/>
              </a:rPr>
              <a:t>The future of journalism?</a:t>
            </a:r>
            <a:endParaRPr sz="3200">
              <a:ea typeface="+mj-ea"/>
              <a:cs typeface="+mj-cs"/>
            </a:endParaRPr>
          </a:p>
        </p:txBody>
      </p:sp>
      <p:pic>
        <p:nvPicPr>
          <p:cNvPr id="4" name="Picture 3" descr="Josh Wolf.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9200" y="952500"/>
            <a:ext cx="1981200" cy="2476500"/>
          </a:xfrm>
          <a:prstGeom prst="rect">
            <a:avLst/>
          </a:prstGeom>
          <a:effectLst>
            <a:glow rad="101600">
              <a:schemeClr val="accent6">
                <a:lumMod val="75000"/>
                <a:alpha val="75000"/>
              </a:schemeClr>
            </a:glow>
            <a:softEdge rad="330200"/>
          </a:effectLst>
          <a:scene3d>
            <a:camera prst="orthographicFront"/>
            <a:lightRig rig="threePt" dir="t"/>
          </a:scene3d>
          <a:sp3d z="44450"/>
        </p:spPr>
      </p:pic>
      <p:sp>
        <p:nvSpPr>
          <p:cNvPr id="57347" name="TextBox 2"/>
          <p:cNvSpPr txBox="1">
            <a:spLocks noChangeArrowheads="1"/>
          </p:cNvSpPr>
          <p:nvPr/>
        </p:nvSpPr>
        <p:spPr bwMode="auto">
          <a:xfrm>
            <a:off x="1905000" y="647700"/>
            <a:ext cx="647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a:t>You?</a:t>
            </a:r>
          </a:p>
        </p:txBody>
      </p:sp>
      <p:pic>
        <p:nvPicPr>
          <p:cNvPr id="5" name="Picture 4" descr="kid-reading-newspaper-on-toilet.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53200" y="2476500"/>
            <a:ext cx="2444750" cy="298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Reading newspaper.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352800" y="2019300"/>
            <a:ext cx="2755900" cy="157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0" name="TextBox 6"/>
          <p:cNvSpPr txBox="1">
            <a:spLocks noChangeArrowheads="1"/>
          </p:cNvSpPr>
          <p:nvPr/>
        </p:nvSpPr>
        <p:spPr bwMode="auto">
          <a:xfrm>
            <a:off x="4419600" y="1638300"/>
            <a:ext cx="647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a:t>You?</a:t>
            </a:r>
          </a:p>
        </p:txBody>
      </p:sp>
      <p:sp>
        <p:nvSpPr>
          <p:cNvPr id="57351" name="TextBox 7"/>
          <p:cNvSpPr txBox="1">
            <a:spLocks noChangeArrowheads="1"/>
          </p:cNvSpPr>
          <p:nvPr/>
        </p:nvSpPr>
        <p:spPr bwMode="auto">
          <a:xfrm>
            <a:off x="7391400" y="2095500"/>
            <a:ext cx="647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a:t>You?</a:t>
            </a:r>
          </a:p>
        </p:txBody>
      </p:sp>
    </p:spTree>
  </p:cSld>
  <p:clrMapOvr>
    <a:masterClrMapping/>
  </p:clrMapOvr>
  <p:transition xmlns:p14="http://schemas.microsoft.com/office/powerpoint/2010/main" spd="slow">
    <p:wipe dir="d"/>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3"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3175"/>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0546" name="Rectangle 2"/>
          <p:cNvSpPr>
            <a:spLocks noGrp="1" noChangeArrowheads="1"/>
          </p:cNvSpPr>
          <p:nvPr>
            <p:ph type="title"/>
            <p:custDataLst>
              <p:tags r:id="rId2"/>
            </p:custDataLst>
          </p:nvPr>
        </p:nvSpPr>
        <p:spPr>
          <a:xfrm>
            <a:off x="685800" y="419100"/>
            <a:ext cx="3429000" cy="1135063"/>
          </a:xfrm>
        </p:spPr>
        <p:txBody>
          <a:bodyPr rtlCol="0">
            <a:normAutofit/>
          </a:bodyPr>
          <a:lstStyle/>
          <a:p>
            <a:pPr eaLnBrk="1" fontAlgn="auto" hangingPunct="1">
              <a:spcAft>
                <a:spcPts val="0"/>
              </a:spcAft>
              <a:defRPr/>
            </a:pPr>
            <a:r>
              <a:rPr dirty="0" smtClean="0">
                <a:ea typeface="+mj-ea"/>
                <a:cs typeface="+mj-cs"/>
              </a:rPr>
              <a:t>Questions?</a:t>
            </a:r>
          </a:p>
        </p:txBody>
      </p:sp>
      <p:sp>
        <p:nvSpPr>
          <p:cNvPr id="59395" name="TextBox 2"/>
          <p:cNvSpPr txBox="1">
            <a:spLocks noChangeArrowheads="1"/>
          </p:cNvSpPr>
          <p:nvPr/>
        </p:nvSpPr>
        <p:spPr bwMode="auto">
          <a:xfrm rot="-1900041">
            <a:off x="5945188" y="2668588"/>
            <a:ext cx="27305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a:t>What percentage of the </a:t>
            </a:r>
          </a:p>
          <a:p>
            <a:pPr eaLnBrk="1" hangingPunct="1"/>
            <a:r>
              <a:rPr lang="en-US" sz="1800"/>
              <a:t>Drudge Report is accurate?</a:t>
            </a:r>
          </a:p>
        </p:txBody>
      </p:sp>
    </p:spTree>
    <p:custDataLst>
      <p:tags r:id="rId1"/>
    </p:custData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Line 2"/>
          <p:cNvSpPr>
            <a:spLocks noChangeShapeType="1"/>
          </p:cNvSpPr>
          <p:nvPr>
            <p:custDataLst>
              <p:tags r:id="rId2"/>
            </p:custDataLst>
          </p:nvPr>
        </p:nvSpPr>
        <p:spPr bwMode="auto">
          <a:xfrm>
            <a:off x="1249363" y="4832350"/>
            <a:ext cx="7208837" cy="0"/>
          </a:xfrm>
          <a:prstGeom prst="line">
            <a:avLst/>
          </a:prstGeom>
          <a:noFill/>
          <a:ln w="57150">
            <a:solidFill>
              <a:schemeClr val="tx2"/>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en-US"/>
          </a:p>
        </p:txBody>
      </p:sp>
      <p:sp>
        <p:nvSpPr>
          <p:cNvPr id="61442" name="Line 3"/>
          <p:cNvSpPr>
            <a:spLocks noChangeShapeType="1"/>
          </p:cNvSpPr>
          <p:nvPr>
            <p:custDataLst>
              <p:tags r:id="rId3"/>
            </p:custDataLst>
          </p:nvPr>
        </p:nvSpPr>
        <p:spPr bwMode="auto">
          <a:xfrm flipH="1" flipV="1">
            <a:off x="1243013" y="1581150"/>
            <a:ext cx="15875" cy="3263900"/>
          </a:xfrm>
          <a:prstGeom prst="line">
            <a:avLst/>
          </a:prstGeom>
          <a:noFill/>
          <a:ln w="57150">
            <a:solidFill>
              <a:schemeClr val="tx2"/>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en-US"/>
          </a:p>
        </p:txBody>
      </p:sp>
      <p:sp>
        <p:nvSpPr>
          <p:cNvPr id="22532" name="Text Box 4"/>
          <p:cNvSpPr txBox="1">
            <a:spLocks noChangeArrowheads="1"/>
          </p:cNvSpPr>
          <p:nvPr>
            <p:custDataLst>
              <p:tags r:id="rId4"/>
            </p:custDataLst>
          </p:nvPr>
        </p:nvSpPr>
        <p:spPr bwMode="auto">
          <a:xfrm>
            <a:off x="1447800" y="4886325"/>
            <a:ext cx="6781800" cy="306388"/>
          </a:xfrm>
          <a:prstGeom prst="rect">
            <a:avLst/>
          </a:prstGeom>
          <a:noFill/>
          <a:ln w="3175">
            <a:noFill/>
            <a:miter lim="800000"/>
            <a:headEnd/>
            <a:tailEnd/>
          </a:ln>
        </p:spPr>
        <p:txBody>
          <a:bodyPr>
            <a:normAutofit fontScale="92500" lnSpcReduction="20000"/>
          </a:bodyPr>
          <a:lstStyle/>
          <a:p>
            <a:pPr algn="ctr" fontAlgn="auto">
              <a:spcBef>
                <a:spcPts val="0"/>
              </a:spcBef>
              <a:spcAft>
                <a:spcPts val="0"/>
              </a:spcAft>
              <a:defRPr/>
            </a:pPr>
            <a:r>
              <a:rPr lang="en-US" dirty="0">
                <a:latin typeface="+mn-lt"/>
                <a:ea typeface="+mn-ea"/>
                <a:cs typeface="+mn-cs"/>
              </a:rPr>
              <a:t>Time Spent</a:t>
            </a:r>
          </a:p>
        </p:txBody>
      </p:sp>
      <p:sp>
        <p:nvSpPr>
          <p:cNvPr id="61444" name="Text Box 5"/>
          <p:cNvSpPr txBox="1">
            <a:spLocks noChangeArrowheads="1"/>
          </p:cNvSpPr>
          <p:nvPr>
            <p:custDataLst>
              <p:tags r:id="rId5"/>
            </p:custDataLst>
          </p:nvPr>
        </p:nvSpPr>
        <p:spPr bwMode="auto">
          <a:xfrm rot="-5400000">
            <a:off x="-598487" y="3101975"/>
            <a:ext cx="30908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800"/>
              <a:t>Articles\Research Worked On</a:t>
            </a:r>
          </a:p>
        </p:txBody>
      </p:sp>
      <p:sp>
        <p:nvSpPr>
          <p:cNvPr id="627722" name="AutoShape 10"/>
          <p:cNvSpPr>
            <a:spLocks noChangeArrowheads="1"/>
          </p:cNvSpPr>
          <p:nvPr>
            <p:custDataLst>
              <p:tags r:id="rId6"/>
            </p:custDataLst>
          </p:nvPr>
        </p:nvSpPr>
        <p:spPr bwMode="invGray">
          <a:xfrm>
            <a:off x="1755775" y="3606800"/>
            <a:ext cx="1754188" cy="1019175"/>
          </a:xfrm>
          <a:prstGeom prst="round2DiagRect">
            <a:avLst/>
          </a:prstGeom>
          <a:solidFill>
            <a:schemeClr val="bg1"/>
          </a:solidFill>
          <a:ln w="12700">
            <a:solidFill>
              <a:schemeClr val="tx2"/>
            </a:solidFill>
            <a:round/>
            <a:headEnd/>
            <a:tailEnd/>
          </a:ln>
          <a:effectLst>
            <a:outerShdw blurRad="50800" dist="38100" dir="2700000" algn="tl" rotWithShape="0">
              <a:prstClr val="black">
                <a:alpha val="40000"/>
              </a:prstClr>
            </a:outerShdw>
          </a:effectLst>
        </p:spPr>
        <p:txBody>
          <a:bodyPr lIns="45720" rIns="45720" anchor="ctr"/>
          <a:lstStyle/>
          <a:p>
            <a:pPr algn="ctr" fontAlgn="auto">
              <a:spcBef>
                <a:spcPts val="0"/>
              </a:spcBef>
              <a:spcAft>
                <a:spcPts val="0"/>
              </a:spcAft>
              <a:defRPr/>
            </a:pPr>
            <a:r>
              <a:rPr lang="en-US" sz="2000" dirty="0">
                <a:latin typeface="Segoe Semibold" pitchFamily="34" charset="0"/>
                <a:ea typeface="+mn-ea"/>
                <a:cs typeface="+mn-cs"/>
              </a:rPr>
              <a:t>Get Familiar</a:t>
            </a:r>
            <a:endParaRPr lang="en-US" sz="2000" dirty="0">
              <a:latin typeface="+mn-lt"/>
              <a:ea typeface="+mn-ea"/>
              <a:cs typeface="+mn-cs"/>
            </a:endParaRPr>
          </a:p>
        </p:txBody>
      </p:sp>
      <p:sp>
        <p:nvSpPr>
          <p:cNvPr id="627725" name="AutoShape 13"/>
          <p:cNvSpPr>
            <a:spLocks noChangeArrowheads="1"/>
          </p:cNvSpPr>
          <p:nvPr>
            <p:custDataLst>
              <p:tags r:id="rId7"/>
            </p:custDataLst>
          </p:nvPr>
        </p:nvSpPr>
        <p:spPr bwMode="invGray">
          <a:xfrm>
            <a:off x="6335713" y="1741488"/>
            <a:ext cx="1743075" cy="1011237"/>
          </a:xfrm>
          <a:prstGeom prst="round2DiagRect">
            <a:avLst/>
          </a:prstGeom>
          <a:solidFill>
            <a:schemeClr val="bg1"/>
          </a:solidFill>
          <a:ln w="12700">
            <a:solidFill>
              <a:schemeClr val="tx2"/>
            </a:solidFill>
            <a:round/>
            <a:headEnd/>
            <a:tailEnd/>
          </a:ln>
          <a:effectLst>
            <a:outerShdw blurRad="50800" dist="38100" dir="2700000" algn="tl" rotWithShape="0">
              <a:prstClr val="black">
                <a:alpha val="40000"/>
              </a:prstClr>
            </a:outerShdw>
          </a:effectLst>
        </p:spPr>
        <p:txBody>
          <a:bodyPr lIns="45720" rIns="45720" anchor="ctr"/>
          <a:lstStyle/>
          <a:p>
            <a:pPr algn="ctr" fontAlgn="auto">
              <a:spcBef>
                <a:spcPts val="0"/>
              </a:spcBef>
              <a:spcAft>
                <a:spcPts val="0"/>
              </a:spcAft>
              <a:defRPr/>
            </a:pPr>
            <a:r>
              <a:rPr lang="en-US" sz="2000" dirty="0">
                <a:latin typeface="Segoe Semibold" pitchFamily="34" charset="0"/>
                <a:ea typeface="+mn-ea"/>
                <a:cs typeface="+mn-cs"/>
              </a:rPr>
              <a:t>Achieve Mastery</a:t>
            </a:r>
            <a:endParaRPr lang="en-US" sz="2000" dirty="0">
              <a:latin typeface="+mn-lt"/>
              <a:ea typeface="+mn-ea"/>
              <a:cs typeface="+mn-cs"/>
            </a:endParaRPr>
          </a:p>
        </p:txBody>
      </p:sp>
      <p:sp>
        <p:nvSpPr>
          <p:cNvPr id="61447" name="Rectangle 16"/>
          <p:cNvSpPr>
            <a:spLocks noGrp="1" noChangeArrowheads="1"/>
          </p:cNvSpPr>
          <p:nvPr>
            <p:ph type="title"/>
            <p:custDataLst>
              <p:tags r:id="rId8"/>
            </p:custDataLst>
          </p:nvPr>
        </p:nvSpPr>
        <p:spPr>
          <a:xfrm>
            <a:off x="841375" y="250825"/>
            <a:ext cx="8077200" cy="952500"/>
          </a:xfrm>
        </p:spPr>
        <p:txBody>
          <a:bodyPr/>
          <a:lstStyle/>
          <a:p>
            <a:pPr algn="ctr" eaLnBrk="1" hangingPunct="1"/>
            <a:r>
              <a:rPr>
                <a:latin typeface="Calibri" charset="0"/>
              </a:rPr>
              <a:t>Working Toward Mastery</a:t>
            </a:r>
          </a:p>
        </p:txBody>
      </p:sp>
      <p:sp>
        <p:nvSpPr>
          <p:cNvPr id="17" name="AutoShape 10"/>
          <p:cNvSpPr>
            <a:spLocks noChangeArrowheads="1"/>
          </p:cNvSpPr>
          <p:nvPr>
            <p:custDataLst>
              <p:tags r:id="rId9"/>
            </p:custDataLst>
          </p:nvPr>
        </p:nvSpPr>
        <p:spPr bwMode="invGray">
          <a:xfrm>
            <a:off x="4191000" y="2730500"/>
            <a:ext cx="1754188" cy="1019175"/>
          </a:xfrm>
          <a:prstGeom prst="round2DiagRect">
            <a:avLst/>
          </a:prstGeom>
          <a:solidFill>
            <a:schemeClr val="bg1"/>
          </a:solidFill>
          <a:ln w="12700">
            <a:solidFill>
              <a:schemeClr val="tx2"/>
            </a:solidFill>
            <a:round/>
            <a:headEnd/>
            <a:tailEnd/>
          </a:ln>
          <a:effectLst>
            <a:outerShdw blurRad="50800" dist="38100" dir="2700000" algn="tl" rotWithShape="0">
              <a:prstClr val="black">
                <a:alpha val="40000"/>
              </a:prstClr>
            </a:outerShdw>
          </a:effectLst>
        </p:spPr>
        <p:txBody>
          <a:bodyPr lIns="45720" rIns="45720" anchor="ctr"/>
          <a:lstStyle/>
          <a:p>
            <a:pPr algn="ctr" fontAlgn="auto">
              <a:spcBef>
                <a:spcPts val="0"/>
              </a:spcBef>
              <a:spcAft>
                <a:spcPts val="0"/>
              </a:spcAft>
              <a:defRPr/>
            </a:pPr>
            <a:r>
              <a:rPr lang="en-US" sz="2000" dirty="0">
                <a:latin typeface="Segoe Semibold" pitchFamily="34" charset="0"/>
                <a:ea typeface="+mn-ea"/>
                <a:cs typeface="+mn-cs"/>
              </a:rPr>
              <a:t>Get Experienced</a:t>
            </a:r>
            <a:endParaRPr lang="en-US" sz="2000" dirty="0">
              <a:latin typeface="+mn-lt"/>
              <a:ea typeface="+mn-ea"/>
              <a:cs typeface="+mn-cs"/>
            </a:endParaRPr>
          </a:p>
        </p:txBody>
      </p:sp>
      <p:sp>
        <p:nvSpPr>
          <p:cNvPr id="11" name="Freeform 15"/>
          <p:cNvSpPr>
            <a:spLocks/>
          </p:cNvSpPr>
          <p:nvPr>
            <p:custDataLst>
              <p:tags r:id="rId10"/>
            </p:custDataLst>
          </p:nvPr>
        </p:nvSpPr>
        <p:spPr bwMode="auto">
          <a:xfrm rot="21240482">
            <a:off x="2519363" y="1397000"/>
            <a:ext cx="3729037" cy="1928813"/>
          </a:xfrm>
          <a:custGeom>
            <a:avLst/>
            <a:gdLst/>
            <a:ahLst/>
            <a:cxnLst>
              <a:cxn ang="0">
                <a:pos x="0" y="1390"/>
              </a:cxn>
              <a:cxn ang="0">
                <a:pos x="1529" y="158"/>
              </a:cxn>
              <a:cxn ang="0">
                <a:pos x="1529" y="0"/>
              </a:cxn>
              <a:cxn ang="0">
                <a:pos x="2030" y="360"/>
              </a:cxn>
              <a:cxn ang="0">
                <a:pos x="1523" y="714"/>
              </a:cxn>
              <a:cxn ang="0">
                <a:pos x="1520" y="543"/>
              </a:cxn>
              <a:cxn ang="0">
                <a:pos x="0" y="1390"/>
              </a:cxn>
            </a:cxnLst>
            <a:rect l="0" t="0" r="r" b="b"/>
            <a:pathLst>
              <a:path w="2030" h="1390">
                <a:moveTo>
                  <a:pt x="0" y="1390"/>
                </a:moveTo>
                <a:cubicBezTo>
                  <a:pt x="131" y="796"/>
                  <a:pt x="676" y="220"/>
                  <a:pt x="1529" y="158"/>
                </a:cubicBezTo>
                <a:lnTo>
                  <a:pt x="1529" y="0"/>
                </a:lnTo>
                <a:lnTo>
                  <a:pt x="2030" y="360"/>
                </a:lnTo>
                <a:lnTo>
                  <a:pt x="1523" y="714"/>
                </a:lnTo>
                <a:lnTo>
                  <a:pt x="1520" y="543"/>
                </a:lnTo>
                <a:cubicBezTo>
                  <a:pt x="803" y="447"/>
                  <a:pt x="109" y="1123"/>
                  <a:pt x="0" y="1390"/>
                </a:cubicBezTo>
                <a:close/>
              </a:path>
            </a:pathLst>
          </a:custGeom>
          <a:gradFill rotWithShape="1">
            <a:gsLst>
              <a:gs pos="0">
                <a:schemeClr val="accent5"/>
              </a:gs>
              <a:gs pos="100000">
                <a:schemeClr val="accent4"/>
              </a:gs>
            </a:gsLst>
            <a:lin ang="18900000" scaled="1"/>
          </a:gradFill>
          <a:ln w="3175" cap="flat" cmpd="sng">
            <a:noFill/>
            <a:prstDash val="solid"/>
            <a:round/>
            <a:headEnd/>
            <a:tailEnd/>
          </a:ln>
          <a:effectLst/>
        </p:spPr>
        <p:txBody>
          <a:bodyPr wrap="none" anchor="ctr"/>
          <a:lstStyle/>
          <a:p>
            <a:pPr fontAlgn="auto">
              <a:spcBef>
                <a:spcPts val="0"/>
              </a:spcBef>
              <a:spcAft>
                <a:spcPts val="0"/>
              </a:spcAft>
              <a:defRPr/>
            </a:pPr>
            <a:endParaRPr lang="en-US">
              <a:latin typeface="+mn-lt"/>
              <a:ea typeface="+mn-ea"/>
              <a:cs typeface="+mn-cs"/>
            </a:endParaRPr>
          </a:p>
        </p:txBody>
      </p:sp>
    </p:spTree>
    <p:custDataLst>
      <p:tags r:id="rId1"/>
    </p:custData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7" name="Rectangle 16"/>
          <p:cNvSpPr>
            <a:spLocks noGrp="1" noChangeArrowheads="1"/>
          </p:cNvSpPr>
          <p:nvPr>
            <p:ph type="title"/>
            <p:custDataLst>
              <p:tags r:id="rId2"/>
            </p:custDataLst>
          </p:nvPr>
        </p:nvSpPr>
        <p:spPr>
          <a:xfrm>
            <a:off x="3810000" y="38100"/>
            <a:ext cx="3124200" cy="609600"/>
          </a:xfrm>
        </p:spPr>
        <p:txBody>
          <a:bodyPr/>
          <a:lstStyle/>
          <a:p>
            <a:pPr algn="ctr" eaLnBrk="1" hangingPunct="1"/>
            <a:r>
              <a:rPr sz="4800" dirty="0" smtClean="0">
                <a:solidFill>
                  <a:srgbClr val="0000FF"/>
                </a:solidFill>
                <a:latin typeface="Calibri" charset="0"/>
              </a:rPr>
              <a:t>Mastery</a:t>
            </a:r>
            <a:endParaRPr sz="4800" dirty="0">
              <a:solidFill>
                <a:srgbClr val="0000FF"/>
              </a:solidFill>
              <a:latin typeface="Calibri" charset="0"/>
            </a:endParaRPr>
          </a:p>
        </p:txBody>
      </p:sp>
      <p:sp>
        <p:nvSpPr>
          <p:cNvPr id="11" name="Freeform 15"/>
          <p:cNvSpPr>
            <a:spLocks/>
          </p:cNvSpPr>
          <p:nvPr>
            <p:custDataLst>
              <p:tags r:id="rId3"/>
            </p:custDataLst>
          </p:nvPr>
        </p:nvSpPr>
        <p:spPr bwMode="auto">
          <a:xfrm rot="16950435">
            <a:off x="4095108" y="2417172"/>
            <a:ext cx="4043146" cy="1643158"/>
          </a:xfrm>
          <a:custGeom>
            <a:avLst/>
            <a:gdLst/>
            <a:ahLst/>
            <a:cxnLst>
              <a:cxn ang="0">
                <a:pos x="0" y="1390"/>
              </a:cxn>
              <a:cxn ang="0">
                <a:pos x="1529" y="158"/>
              </a:cxn>
              <a:cxn ang="0">
                <a:pos x="1529" y="0"/>
              </a:cxn>
              <a:cxn ang="0">
                <a:pos x="2030" y="360"/>
              </a:cxn>
              <a:cxn ang="0">
                <a:pos x="1523" y="714"/>
              </a:cxn>
              <a:cxn ang="0">
                <a:pos x="1520" y="543"/>
              </a:cxn>
              <a:cxn ang="0">
                <a:pos x="0" y="1390"/>
              </a:cxn>
            </a:cxnLst>
            <a:rect l="0" t="0" r="r" b="b"/>
            <a:pathLst>
              <a:path w="2030" h="1390">
                <a:moveTo>
                  <a:pt x="0" y="1390"/>
                </a:moveTo>
                <a:cubicBezTo>
                  <a:pt x="131" y="796"/>
                  <a:pt x="676" y="220"/>
                  <a:pt x="1529" y="158"/>
                </a:cubicBezTo>
                <a:lnTo>
                  <a:pt x="1529" y="0"/>
                </a:lnTo>
                <a:lnTo>
                  <a:pt x="2030" y="360"/>
                </a:lnTo>
                <a:lnTo>
                  <a:pt x="1523" y="714"/>
                </a:lnTo>
                <a:lnTo>
                  <a:pt x="1520" y="543"/>
                </a:lnTo>
                <a:cubicBezTo>
                  <a:pt x="803" y="447"/>
                  <a:pt x="109" y="1123"/>
                  <a:pt x="0" y="1390"/>
                </a:cubicBezTo>
                <a:close/>
              </a:path>
            </a:pathLst>
          </a:custGeom>
          <a:gradFill rotWithShape="1">
            <a:gsLst>
              <a:gs pos="0">
                <a:schemeClr val="accent5"/>
              </a:gs>
              <a:gs pos="100000">
                <a:schemeClr val="accent4"/>
              </a:gs>
            </a:gsLst>
            <a:lin ang="18900000" scaled="1"/>
          </a:gradFill>
          <a:ln w="3175" cap="flat" cmpd="sng">
            <a:noFill/>
            <a:prstDash val="solid"/>
            <a:round/>
            <a:headEnd/>
            <a:tailEnd/>
          </a:ln>
          <a:effectLst/>
        </p:spPr>
        <p:txBody>
          <a:bodyPr wrap="none" anchor="ctr"/>
          <a:lstStyle/>
          <a:p>
            <a:pPr fontAlgn="auto">
              <a:spcBef>
                <a:spcPts val="0"/>
              </a:spcBef>
              <a:spcAft>
                <a:spcPts val="0"/>
              </a:spcAft>
              <a:defRPr/>
            </a:pPr>
            <a:endParaRPr lang="en-US">
              <a:latin typeface="+mn-lt"/>
              <a:ea typeface="+mn-ea"/>
              <a:cs typeface="+mn-cs"/>
            </a:endParaRPr>
          </a:p>
        </p:txBody>
      </p:sp>
      <p:pic>
        <p:nvPicPr>
          <p:cNvPr id="2" name="Picture 1" descr="Rice Freshman face-on column.ps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31856"/>
            <a:ext cx="3657600" cy="5677915"/>
          </a:xfrm>
          <a:prstGeom prst="rect">
            <a:avLst/>
          </a:prstGeom>
        </p:spPr>
      </p:pic>
      <p:pic>
        <p:nvPicPr>
          <p:cNvPr id="3" name="Picture 2" descr="Rice Freshman face.psd"/>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010400" y="3543300"/>
            <a:ext cx="2159000" cy="1943099"/>
          </a:xfrm>
          <a:prstGeom prst="rect">
            <a:avLst/>
          </a:prstGeom>
        </p:spPr>
      </p:pic>
      <p:pic>
        <p:nvPicPr>
          <p:cNvPr id="4" name="Picture 3" descr="Rice Junior fact.psd"/>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581400" y="876300"/>
            <a:ext cx="2369127" cy="2311017"/>
          </a:xfrm>
          <a:prstGeom prst="rect">
            <a:avLst/>
          </a:prstGeom>
        </p:spPr>
      </p:pic>
      <p:pic>
        <p:nvPicPr>
          <p:cNvPr id="5" name="Picture 4" descr="Rice Sophmore face.psd"/>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495800" y="3162300"/>
            <a:ext cx="2357261" cy="2362200"/>
          </a:xfrm>
          <a:prstGeom prst="rect">
            <a:avLst/>
          </a:prstGeom>
        </p:spPr>
      </p:pic>
      <p:pic>
        <p:nvPicPr>
          <p:cNvPr id="6" name="Picture 5" descr="Rice Senior Face.psd"/>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152695" y="342900"/>
            <a:ext cx="2991305" cy="3118372"/>
          </a:xfrm>
          <a:prstGeom prst="rect">
            <a:avLst/>
          </a:prstGeom>
        </p:spPr>
      </p:pic>
      <p:sp>
        <p:nvSpPr>
          <p:cNvPr id="7" name="TextBox 6"/>
          <p:cNvSpPr txBox="1"/>
          <p:nvPr/>
        </p:nvSpPr>
        <p:spPr>
          <a:xfrm rot="20944608">
            <a:off x="315116" y="216649"/>
            <a:ext cx="2724048" cy="369332"/>
          </a:xfrm>
          <a:prstGeom prst="rect">
            <a:avLst/>
          </a:prstGeom>
          <a:noFill/>
        </p:spPr>
        <p:txBody>
          <a:bodyPr wrap="none" rtlCol="0">
            <a:spAutoFit/>
          </a:bodyPr>
          <a:lstStyle/>
          <a:p>
            <a:r>
              <a:rPr lang="en-US" dirty="0" smtClean="0"/>
              <a:t>Rice University Quadrangle</a:t>
            </a:r>
            <a:endParaRPr lang="en-US" dirty="0"/>
          </a:p>
        </p:txBody>
      </p:sp>
      <p:sp>
        <p:nvSpPr>
          <p:cNvPr id="18" name="TextBox 17"/>
          <p:cNvSpPr txBox="1"/>
          <p:nvPr/>
        </p:nvSpPr>
        <p:spPr>
          <a:xfrm>
            <a:off x="7467600" y="5382274"/>
            <a:ext cx="1113857" cy="369332"/>
          </a:xfrm>
          <a:prstGeom prst="rect">
            <a:avLst/>
          </a:prstGeom>
          <a:noFill/>
        </p:spPr>
        <p:txBody>
          <a:bodyPr wrap="none" rtlCol="0">
            <a:spAutoFit/>
          </a:bodyPr>
          <a:lstStyle/>
          <a:p>
            <a:r>
              <a:rPr lang="en-US" dirty="0" smtClean="0"/>
              <a:t>Freshman</a:t>
            </a:r>
            <a:endParaRPr lang="en-US" dirty="0"/>
          </a:p>
        </p:txBody>
      </p:sp>
      <p:sp>
        <p:nvSpPr>
          <p:cNvPr id="19" name="TextBox 18"/>
          <p:cNvSpPr txBox="1"/>
          <p:nvPr/>
        </p:nvSpPr>
        <p:spPr>
          <a:xfrm>
            <a:off x="5046411" y="5307568"/>
            <a:ext cx="1278189" cy="369332"/>
          </a:xfrm>
          <a:prstGeom prst="rect">
            <a:avLst/>
          </a:prstGeom>
          <a:noFill/>
        </p:spPr>
        <p:txBody>
          <a:bodyPr wrap="none" rtlCol="0">
            <a:spAutoFit/>
          </a:bodyPr>
          <a:lstStyle/>
          <a:p>
            <a:r>
              <a:rPr lang="en-US" dirty="0" smtClean="0"/>
              <a:t>Sophomore</a:t>
            </a:r>
            <a:endParaRPr lang="en-US" dirty="0"/>
          </a:p>
        </p:txBody>
      </p:sp>
      <p:sp>
        <p:nvSpPr>
          <p:cNvPr id="20" name="TextBox 19"/>
          <p:cNvSpPr txBox="1"/>
          <p:nvPr/>
        </p:nvSpPr>
        <p:spPr>
          <a:xfrm>
            <a:off x="4501801" y="3009900"/>
            <a:ext cx="755999" cy="369332"/>
          </a:xfrm>
          <a:prstGeom prst="rect">
            <a:avLst/>
          </a:prstGeom>
          <a:noFill/>
        </p:spPr>
        <p:txBody>
          <a:bodyPr wrap="none" rtlCol="0">
            <a:spAutoFit/>
          </a:bodyPr>
          <a:lstStyle/>
          <a:p>
            <a:r>
              <a:rPr lang="en-US" dirty="0" smtClean="0"/>
              <a:t>Junior</a:t>
            </a:r>
            <a:endParaRPr lang="en-US" dirty="0"/>
          </a:p>
        </p:txBody>
      </p:sp>
      <p:sp>
        <p:nvSpPr>
          <p:cNvPr id="21" name="TextBox 20"/>
          <p:cNvSpPr txBox="1"/>
          <p:nvPr/>
        </p:nvSpPr>
        <p:spPr>
          <a:xfrm>
            <a:off x="7239000" y="3173968"/>
            <a:ext cx="782035" cy="369332"/>
          </a:xfrm>
          <a:prstGeom prst="rect">
            <a:avLst/>
          </a:prstGeom>
          <a:noFill/>
        </p:spPr>
        <p:txBody>
          <a:bodyPr wrap="none" rtlCol="0">
            <a:spAutoFit/>
          </a:bodyPr>
          <a:lstStyle/>
          <a:p>
            <a:r>
              <a:rPr lang="en-US" dirty="0" smtClean="0"/>
              <a:t>Senior</a:t>
            </a:r>
            <a:endParaRPr lang="en-US" dirty="0"/>
          </a:p>
        </p:txBody>
      </p:sp>
    </p:spTree>
    <p:custDataLst>
      <p:tags r:id="rId1"/>
    </p:custDataLst>
    <p:extLst>
      <p:ext uri="{BB962C8B-B14F-4D97-AF65-F5344CB8AC3E}">
        <p14:creationId xmlns:p14="http://schemas.microsoft.com/office/powerpoint/2010/main" val="865608568"/>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685800" y="571500"/>
            <a:ext cx="7772400" cy="4978400"/>
          </a:xfrm>
          <a:prstGeom prst="roundRect">
            <a:avLst/>
          </a:prstGeom>
          <a:blipFill rotWithShape="1">
            <a:blip r:embed="rId3">
              <a:alphaModFix amt="75000"/>
            </a:blip>
            <a:tile tx="0" ty="0" sx="100000" sy="100000" flip="none" algn="tl"/>
          </a:blipFill>
          <a:effectLst>
            <a:outerShdw blurRad="40000" dist="23000" dir="5400000" rotWithShape="0">
              <a:srgbClr val="000000">
                <a:alpha val="35000"/>
              </a:srgbClr>
            </a:outerShdw>
            <a:softEdge rad="152400"/>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3492" name="Rectangle 4"/>
          <p:cNvSpPr>
            <a:spLocks noChangeArrowheads="1"/>
          </p:cNvSpPr>
          <p:nvPr/>
        </p:nvSpPr>
        <p:spPr bwMode="auto">
          <a:xfrm>
            <a:off x="1066800" y="790575"/>
            <a:ext cx="7315200"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a:solidFill>
                  <a:srgbClr val="000000"/>
                </a:solidFill>
                <a:latin typeface="Times New Roman" charset="0"/>
                <a:cs typeface="Times New Roman" charset="0"/>
              </a:rPr>
              <a:t>"Our Republic and its press will rise or fall together. An able, disinterested, public-spirited press, with </a:t>
            </a:r>
            <a:r>
              <a:rPr lang="en-US" sz="2800" i="1">
                <a:solidFill>
                  <a:srgbClr val="000000"/>
                </a:solidFill>
                <a:latin typeface="Times New Roman" charset="0"/>
                <a:cs typeface="Times New Roman" charset="0"/>
              </a:rPr>
              <a:t>intelligence trained to know right</a:t>
            </a:r>
            <a:r>
              <a:rPr lang="en-US" sz="2800">
                <a:solidFill>
                  <a:srgbClr val="000000"/>
                </a:solidFill>
                <a:latin typeface="Times New Roman" charset="0"/>
                <a:cs typeface="Times New Roman" charset="0"/>
              </a:rPr>
              <a:t> and </a:t>
            </a:r>
            <a:r>
              <a:rPr lang="en-US" sz="2800" u="sng">
                <a:solidFill>
                  <a:srgbClr val="000000"/>
                </a:solidFill>
                <a:latin typeface="Times New Roman" charset="0"/>
                <a:cs typeface="Times New Roman" charset="0"/>
              </a:rPr>
              <a:t>the courage to do it</a:t>
            </a:r>
            <a:r>
              <a:rPr lang="en-US" sz="2800">
                <a:solidFill>
                  <a:srgbClr val="000000"/>
                </a:solidFill>
                <a:latin typeface="Times New Roman" charset="0"/>
                <a:cs typeface="Times New Roman" charset="0"/>
              </a:rPr>
              <a:t>, can preserve that public virtue without which popular government is a sham and a mockery. A cynical and mercenary press will produce a people as base as itself.</a:t>
            </a:r>
            <a:br>
              <a:rPr lang="en-US" sz="2800">
                <a:solidFill>
                  <a:srgbClr val="000000"/>
                </a:solidFill>
                <a:latin typeface="Times New Roman" charset="0"/>
                <a:cs typeface="Times New Roman" charset="0"/>
              </a:rPr>
            </a:br>
            <a:r>
              <a:rPr lang="en-US" sz="2800" b="1">
                <a:solidFill>
                  <a:srgbClr val="3366FF"/>
                </a:solidFill>
                <a:latin typeface="Times New Roman" charset="0"/>
                <a:cs typeface="Times New Roman" charset="0"/>
              </a:rPr>
              <a:t>The power to mold the future of the Republic will be in the hands of the journalists of future generations.</a:t>
            </a:r>
            <a:r>
              <a:rPr lang="en-US" sz="2800">
                <a:solidFill>
                  <a:srgbClr val="000000"/>
                </a:solidFill>
                <a:latin typeface="Times New Roman" charset="0"/>
                <a:cs typeface="Times New Roman" charset="0"/>
              </a:rPr>
              <a:t>”          </a:t>
            </a:r>
            <a:r>
              <a:rPr lang="en-US" sz="2800" i="1">
                <a:solidFill>
                  <a:srgbClr val="000000"/>
                </a:solidFill>
                <a:latin typeface="Times New Roman" charset="0"/>
                <a:cs typeface="Times New Roman" charset="0"/>
              </a:rPr>
              <a:t>Joseph Pulitzer</a:t>
            </a:r>
          </a:p>
        </p:txBody>
      </p:sp>
    </p:spTree>
  </p:cSld>
  <p:clrMapOvr>
    <a:masterClrMapping/>
  </p:clrMapOvr>
  <p:transition xmlns:p14="http://schemas.microsoft.com/office/powerpoint/2010/main" spd="slow">
    <p:fade/>
  </p:transition>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steve1.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7200" y="25400"/>
            <a:ext cx="24384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steve-jobs-picture-2.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629400" y="-17463"/>
            <a:ext cx="2514600" cy="330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513.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276600" y="1841500"/>
            <a:ext cx="2667000" cy="405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descr="Steve-Jobs.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57200" y="2857500"/>
            <a:ext cx="2819400" cy="438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descr="steve-jobs-apple-I-300x288.jp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181600" y="2857500"/>
            <a:ext cx="3276600"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276600" y="190500"/>
            <a:ext cx="3124199" cy="1524000"/>
          </a:xfr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DON’T LET YOUTH HOLD YOU BACK</a:t>
            </a:r>
            <a:endParaRPr lang="en-U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ustDataLst>
      <p:tags r:id="rId1"/>
    </p:custData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37"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4500"/>
                                        <p:tgtEl>
                                          <p:spTgt spid="13"/>
                                        </p:tgtEl>
                                      </p:cBhvr>
                                    </p:animEffect>
                                    <p:anim calcmode="lin" valueType="num">
                                      <p:cBhvr>
                                        <p:cTn id="16" dur="4500" fill="hold"/>
                                        <p:tgtEl>
                                          <p:spTgt spid="13"/>
                                        </p:tgtEl>
                                        <p:attrNameLst>
                                          <p:attrName>ppt_x</p:attrName>
                                        </p:attrNameLst>
                                      </p:cBhvr>
                                      <p:tavLst>
                                        <p:tav tm="0">
                                          <p:val>
                                            <p:strVal val="#ppt_x"/>
                                          </p:val>
                                        </p:tav>
                                        <p:tav tm="100000">
                                          <p:val>
                                            <p:strVal val="#ppt_x"/>
                                          </p:val>
                                        </p:tav>
                                      </p:tavLst>
                                    </p:anim>
                                    <p:anim calcmode="lin" valueType="num">
                                      <p:cBhvr>
                                        <p:cTn id="17" dur="4050" decel="100000" fill="hold"/>
                                        <p:tgtEl>
                                          <p:spTgt spid="13"/>
                                        </p:tgtEl>
                                        <p:attrNameLst>
                                          <p:attrName>ppt_y</p:attrName>
                                        </p:attrNameLst>
                                      </p:cBhvr>
                                      <p:tavLst>
                                        <p:tav tm="0">
                                          <p:val>
                                            <p:strVal val="#ppt_y+1"/>
                                          </p:val>
                                        </p:tav>
                                        <p:tav tm="100000">
                                          <p:val>
                                            <p:strVal val="#ppt_y-.03"/>
                                          </p:val>
                                        </p:tav>
                                      </p:tavLst>
                                    </p:anim>
                                    <p:anim calcmode="lin" valueType="num">
                                      <p:cBhvr>
                                        <p:cTn id="18" dur="450" accel="100000" fill="hold">
                                          <p:stCondLst>
                                            <p:cond delay="4050"/>
                                          </p:stCondLst>
                                        </p:cTn>
                                        <p:tgtEl>
                                          <p:spTgt spid="13"/>
                                        </p:tgtEl>
                                        <p:attrNameLst>
                                          <p:attrName>ppt_y</p:attrName>
                                        </p:attrNameLst>
                                      </p:cBhvr>
                                      <p:tavLst>
                                        <p:tav tm="0">
                                          <p:val>
                                            <p:strVal val="#ppt_y-.03"/>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12" presetClass="entr" presetSubtype="2"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p:tgtEl>
                                          <p:spTgt spid="10"/>
                                        </p:tgtEl>
                                        <p:attrNameLst>
                                          <p:attrName>ppt_x</p:attrName>
                                        </p:attrNameLst>
                                      </p:cBhvr>
                                      <p:tavLst>
                                        <p:tav tm="0">
                                          <p:val>
                                            <p:strVal val="#ppt_x+#ppt_w*1.125000"/>
                                          </p:val>
                                        </p:tav>
                                        <p:tav tm="100000">
                                          <p:val>
                                            <p:strVal val="#ppt_x"/>
                                          </p:val>
                                        </p:tav>
                                      </p:tavLst>
                                    </p:anim>
                                    <p:animEffect transition="in" filter="wipe(left)">
                                      <p:cBhvr>
                                        <p:cTn id="24" dur="500"/>
                                        <p:tgtEl>
                                          <p:spTgt spid="10"/>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2" presetClass="entr" presetSubtype="4"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p:tgtEl>
                                          <p:spTgt spid="14"/>
                                        </p:tgtEl>
                                        <p:attrNameLst>
                                          <p:attrName>ppt_y</p:attrName>
                                        </p:attrNameLst>
                                      </p:cBhvr>
                                      <p:tavLst>
                                        <p:tav tm="0">
                                          <p:val>
                                            <p:strVal val="#ppt_y+#ppt_h*1.125000"/>
                                          </p:val>
                                        </p:tav>
                                        <p:tav tm="100000">
                                          <p:val>
                                            <p:strVal val="#ppt_y"/>
                                          </p:val>
                                        </p:tav>
                                      </p:tavLst>
                                    </p:anim>
                                    <p:animEffect transition="in" filter="wipe(up)">
                                      <p:cBhvr>
                                        <p:cTn id="3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5" name="Picture 5" descr="steve-jobs-dies.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0600" y="190500"/>
            <a:ext cx="7772400" cy="546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xmlns:p14="http://schemas.microsoft.com/office/powerpoint/2010/main" spd="slow">
    <p:wipe dir="d"/>
  </p:transition>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Title 1"/>
          <p:cNvSpPr>
            <a:spLocks noGrp="1"/>
          </p:cNvSpPr>
          <p:nvPr>
            <p:ph type="title"/>
            <p:custDataLst>
              <p:tags r:id="rId2"/>
            </p:custDataLst>
          </p:nvPr>
        </p:nvSpPr>
        <p:spPr>
          <a:xfrm>
            <a:off x="762000" y="225425"/>
            <a:ext cx="8077200" cy="952500"/>
          </a:xfrm>
        </p:spPr>
        <p:txBody>
          <a:bodyPr/>
          <a:lstStyle/>
          <a:p>
            <a:pPr algn="ctr" eaLnBrk="1" hangingPunct="1"/>
            <a:r>
              <a:rPr>
                <a:latin typeface="Calibri" charset="0"/>
              </a:rPr>
              <a:t>Summary</a:t>
            </a:r>
          </a:p>
        </p:txBody>
      </p:sp>
      <p:sp>
        <p:nvSpPr>
          <p:cNvPr id="3" name="Content Placeholder 2"/>
          <p:cNvSpPr>
            <a:spLocks noGrp="1"/>
          </p:cNvSpPr>
          <p:nvPr>
            <p:ph idx="1"/>
            <p:custDataLst>
              <p:tags r:id="rId3"/>
            </p:custDataLst>
          </p:nvPr>
        </p:nvSpPr>
        <p:spPr>
          <a:xfrm>
            <a:off x="762000" y="1330325"/>
            <a:ext cx="8077200" cy="3581400"/>
          </a:xfrm>
        </p:spPr>
        <p:txBody>
          <a:bodyPr rtlCol="0">
            <a:normAutofit fontScale="77500" lnSpcReduction="20000"/>
          </a:bodyPr>
          <a:lstStyle/>
          <a:p>
            <a:pPr eaLnBrk="1" fontAlgn="auto" hangingPunct="1">
              <a:spcAft>
                <a:spcPts val="0"/>
              </a:spcAft>
              <a:buFont typeface="Arial" pitchFamily="34" charset="0"/>
              <a:buChar char="•"/>
              <a:defRPr/>
            </a:pPr>
            <a:r>
              <a:rPr lang="en-US" dirty="0" smtClean="0">
                <a:ea typeface="+mn-ea"/>
                <a:cs typeface="+mn-cs"/>
              </a:rPr>
              <a:t>Define your challenges</a:t>
            </a:r>
          </a:p>
          <a:p>
            <a:pPr lvl="1" eaLnBrk="1" fontAlgn="auto" hangingPunct="1">
              <a:spcAft>
                <a:spcPts val="0"/>
              </a:spcAft>
              <a:buFont typeface="Arial" pitchFamily="34" charset="0"/>
              <a:buChar char="–"/>
              <a:defRPr/>
            </a:pPr>
            <a:r>
              <a:rPr lang="en-US" dirty="0" smtClean="0">
                <a:ea typeface="+mn-ea"/>
              </a:rPr>
              <a:t>Technological</a:t>
            </a:r>
            <a:r>
              <a:rPr lang="en-US" dirty="0">
                <a:ea typeface="+mn-ea"/>
              </a:rPr>
              <a:t> </a:t>
            </a:r>
            <a:r>
              <a:rPr lang="en-US" dirty="0" smtClean="0">
                <a:ea typeface="+mn-ea"/>
              </a:rPr>
              <a:t>as well as personal</a:t>
            </a:r>
          </a:p>
          <a:p>
            <a:pPr lvl="1" eaLnBrk="1" fontAlgn="auto" hangingPunct="1">
              <a:spcAft>
                <a:spcPts val="0"/>
              </a:spcAft>
              <a:buFont typeface="Arial" pitchFamily="34" charset="0"/>
              <a:buChar char="–"/>
              <a:defRPr/>
            </a:pPr>
            <a:r>
              <a:rPr lang="en-US" dirty="0" smtClean="0">
                <a:ea typeface="+mn-ea"/>
              </a:rPr>
              <a:t>Ethical considerations – IS IT THE </a:t>
            </a:r>
            <a:r>
              <a:rPr lang="en-US" i="1" u="sng" dirty="0" smtClean="0">
                <a:ea typeface="+mn-ea"/>
              </a:rPr>
              <a:t>TRUTH</a:t>
            </a:r>
            <a:r>
              <a:rPr lang="en-US" dirty="0" smtClean="0">
                <a:ea typeface="+mn-ea"/>
              </a:rPr>
              <a:t>?</a:t>
            </a:r>
          </a:p>
          <a:p>
            <a:pPr eaLnBrk="1" fontAlgn="auto" hangingPunct="1">
              <a:spcAft>
                <a:spcPts val="0"/>
              </a:spcAft>
              <a:buFont typeface="Arial" pitchFamily="34" charset="0"/>
              <a:buChar char="•"/>
              <a:defRPr/>
            </a:pPr>
            <a:r>
              <a:rPr lang="en-US" dirty="0" smtClean="0">
                <a:ea typeface="+mn-ea"/>
                <a:cs typeface="+mn-cs"/>
              </a:rPr>
              <a:t>Set realistic expectations</a:t>
            </a:r>
          </a:p>
          <a:p>
            <a:pPr lvl="1" eaLnBrk="1" fontAlgn="auto" hangingPunct="1">
              <a:spcAft>
                <a:spcPts val="0"/>
              </a:spcAft>
              <a:buFont typeface="Arial" pitchFamily="34" charset="0"/>
              <a:buChar char="–"/>
              <a:defRPr/>
            </a:pPr>
            <a:r>
              <a:rPr lang="en-US" dirty="0" smtClean="0">
                <a:ea typeface="+mn-ea"/>
              </a:rPr>
              <a:t>Mastery is not achieved overnight</a:t>
            </a:r>
          </a:p>
          <a:p>
            <a:pPr lvl="1" eaLnBrk="1" fontAlgn="auto" hangingPunct="1">
              <a:spcAft>
                <a:spcPts val="0"/>
              </a:spcAft>
              <a:buFont typeface="Arial" pitchFamily="34" charset="0"/>
              <a:buChar char="–"/>
              <a:defRPr/>
            </a:pPr>
            <a:r>
              <a:rPr lang="en-US" dirty="0" smtClean="0">
                <a:ea typeface="+mn-ea"/>
              </a:rPr>
              <a:t>Talent is over-rated.  Ask: Do I have Integrity?</a:t>
            </a:r>
          </a:p>
          <a:p>
            <a:pPr eaLnBrk="1" fontAlgn="auto" hangingPunct="1">
              <a:spcAft>
                <a:spcPts val="0"/>
              </a:spcAft>
              <a:buFont typeface="Arial" pitchFamily="34" charset="0"/>
              <a:buChar char="•"/>
              <a:defRPr/>
            </a:pPr>
            <a:r>
              <a:rPr lang="en-US" dirty="0" smtClean="0">
                <a:ea typeface="+mn-ea"/>
                <a:cs typeface="+mn-cs"/>
              </a:rPr>
              <a:t>Keep your eye on the goal</a:t>
            </a:r>
          </a:p>
          <a:p>
            <a:pPr lvl="1" eaLnBrk="1" fontAlgn="auto" hangingPunct="1">
              <a:spcAft>
                <a:spcPts val="0"/>
              </a:spcAft>
              <a:buFont typeface="Arial" pitchFamily="34" charset="0"/>
              <a:buChar char="–"/>
              <a:defRPr/>
            </a:pPr>
            <a:r>
              <a:rPr lang="en-US" dirty="0" smtClean="0">
                <a:ea typeface="+mn-ea"/>
              </a:rPr>
              <a:t>Mentorship programs</a:t>
            </a:r>
          </a:p>
          <a:p>
            <a:pPr lvl="1" eaLnBrk="1" fontAlgn="auto" hangingPunct="1">
              <a:spcAft>
                <a:spcPts val="0"/>
              </a:spcAft>
              <a:buFont typeface="Arial" pitchFamily="34" charset="0"/>
              <a:buChar char="–"/>
              <a:defRPr/>
            </a:pPr>
            <a:r>
              <a:rPr lang="en-US" dirty="0" smtClean="0">
                <a:ea typeface="+mn-ea"/>
              </a:rPr>
              <a:t>Ask questions and </a:t>
            </a:r>
            <a:r>
              <a:rPr lang="en-US" dirty="0">
                <a:ea typeface="+mn-ea"/>
              </a:rPr>
              <a:t>listen to the answers:</a:t>
            </a:r>
          </a:p>
          <a:p>
            <a:pPr eaLnBrk="1" fontAlgn="auto" hangingPunct="1">
              <a:spcAft>
                <a:spcPts val="0"/>
              </a:spcAft>
              <a:buFont typeface="Arial" pitchFamily="34" charset="0"/>
              <a:buChar char="•"/>
              <a:defRPr/>
            </a:pPr>
            <a:r>
              <a:rPr lang="en-US" dirty="0" smtClean="0">
                <a:solidFill>
                  <a:srgbClr val="FF0000"/>
                </a:solidFill>
                <a:ea typeface="+mn-ea"/>
                <a:cs typeface="+mn-cs"/>
              </a:rPr>
              <a:t>Ears open and mouth closed.  </a:t>
            </a:r>
            <a:r>
              <a:rPr lang="en-US" dirty="0" smtClean="0">
                <a:solidFill>
                  <a:srgbClr val="FF0000"/>
                </a:solidFill>
                <a:ea typeface="+mn-ea"/>
                <a:cs typeface="+mn-cs"/>
                <a:sym typeface="Wingdings"/>
              </a:rPr>
              <a:t></a:t>
            </a:r>
            <a:endParaRPr lang="en-US" dirty="0" smtClean="0">
              <a:solidFill>
                <a:srgbClr val="FF0000"/>
              </a:solidFill>
              <a:ea typeface="+mn-ea"/>
              <a:cs typeface="+mn-cs"/>
            </a:endParaRPr>
          </a:p>
        </p:txBody>
      </p:sp>
    </p:spTree>
    <p:custDataLst>
      <p:tags r:id="rId1"/>
    </p:custDataLst>
  </p:cSld>
  <p:clrMapOvr>
    <a:masterClrMapping/>
  </p:clrMapOvr>
  <p:transition xmlns:p14="http://schemas.microsoft.com/office/powerpoint/2010/main" spd="slow">
    <p:wipe dir="d"/>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1000"/>
                                        <p:tgtEl>
                                          <p:spTgt spid="3">
                                            <p:txEl>
                                              <p:pRg st="2" end="2"/>
                                            </p:txEl>
                                          </p:spTgt>
                                        </p:tgtEl>
                                      </p:cBhvr>
                                    </p:animEffect>
                                    <p:anim calcmode="lin" valueType="num">
                                      <p:cBhvr>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27" fill="hold" nodeType="afterGroup">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1000"/>
                                        <p:tgtEl>
                                          <p:spTgt spid="3">
                                            <p:txEl>
                                              <p:pRg st="4" end="4"/>
                                            </p:txEl>
                                          </p:spTgt>
                                        </p:tgtEl>
                                      </p:cBhvr>
                                    </p:animEffect>
                                    <p:anim calcmode="lin" valueType="num">
                                      <p:cBhvr>
                                        <p:cTn id="3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par>
                          <p:cTn id="38" fill="hold" nodeType="afterGroup">
                            <p:stCondLst>
                              <p:cond delay="4000"/>
                            </p:stCondLst>
                            <p:childTnLst>
                              <p:par>
                                <p:cTn id="39" presetID="42" presetClass="entr" presetSubtype="0" fill="hold" grpId="0" nodeType="after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1000"/>
                                        <p:tgtEl>
                                          <p:spTgt spid="3">
                                            <p:txEl>
                                              <p:pRg st="6" end="6"/>
                                            </p:txEl>
                                          </p:spTgt>
                                        </p:tgtEl>
                                      </p:cBhvr>
                                    </p:animEffect>
                                    <p:anim calcmode="lin" valueType="num">
                                      <p:cBhvr>
                                        <p:cTn id="4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44" fill="hold" nodeType="afterGroup">
                            <p:stCondLst>
                              <p:cond delay="5000"/>
                            </p:stCondLst>
                            <p:childTnLst>
                              <p:par>
                                <p:cTn id="45" presetID="42" presetClass="entr" presetSubtype="0" fill="hold" grpId="0" nodeType="after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1000"/>
                                        <p:tgtEl>
                                          <p:spTgt spid="3">
                                            <p:txEl>
                                              <p:pRg st="7" end="7"/>
                                            </p:txEl>
                                          </p:spTgt>
                                        </p:tgtEl>
                                      </p:cBhvr>
                                    </p:animEffect>
                                    <p:anim calcmode="lin" valueType="num">
                                      <p:cBhvr>
                                        <p:cTn id="4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7" end="7"/>
                                            </p:txEl>
                                          </p:spTgt>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fade">
                                      <p:cBhvr>
                                        <p:cTn id="52" dur="1000"/>
                                        <p:tgtEl>
                                          <p:spTgt spid="3">
                                            <p:txEl>
                                              <p:pRg st="8" end="8"/>
                                            </p:txEl>
                                          </p:spTgt>
                                        </p:tgtEl>
                                      </p:cBhvr>
                                    </p:animEffect>
                                    <p:anim calcmode="lin" valueType="num">
                                      <p:cBhvr>
                                        <p:cTn id="5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3">
                                            <p:txEl>
                                              <p:pRg st="9" end="9"/>
                                            </p:txEl>
                                          </p:spTgt>
                                        </p:tgtEl>
                                        <p:attrNameLst>
                                          <p:attrName>style.visibility</p:attrName>
                                        </p:attrNameLst>
                                      </p:cBhvr>
                                      <p:to>
                                        <p:strVal val="visible"/>
                                      </p:to>
                                    </p:set>
                                    <p:animEffect transition="in" filter="fade">
                                      <p:cBhvr>
                                        <p:cTn id="59" dur="1000"/>
                                        <p:tgtEl>
                                          <p:spTgt spid="3">
                                            <p:txEl>
                                              <p:pRg st="9" end="9"/>
                                            </p:txEl>
                                          </p:spTgt>
                                        </p:tgtEl>
                                      </p:cBhvr>
                                    </p:animEffect>
                                    <p:anim calcmode="lin" valueType="num">
                                      <p:cBhvr>
                                        <p:cTn id="60"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1"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1"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3175"/>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0546" name="Rectangle 2"/>
          <p:cNvSpPr>
            <a:spLocks noGrp="1" noChangeArrowheads="1"/>
          </p:cNvSpPr>
          <p:nvPr>
            <p:ph type="title"/>
            <p:custDataLst>
              <p:tags r:id="rId2"/>
            </p:custDataLst>
          </p:nvPr>
        </p:nvSpPr>
        <p:spPr>
          <a:xfrm>
            <a:off x="685800" y="419100"/>
            <a:ext cx="3429000" cy="1135063"/>
          </a:xfrm>
        </p:spPr>
        <p:txBody>
          <a:bodyPr rtlCol="0">
            <a:normAutofit/>
          </a:bodyPr>
          <a:lstStyle/>
          <a:p>
            <a:pPr eaLnBrk="1" fontAlgn="auto" hangingPunct="1">
              <a:spcAft>
                <a:spcPts val="0"/>
              </a:spcAft>
              <a:defRPr/>
            </a:pPr>
            <a:r>
              <a:rPr dirty="0" smtClean="0">
                <a:ea typeface="+mj-ea"/>
                <a:cs typeface="+mj-cs"/>
              </a:rPr>
              <a:t>Questions?</a:t>
            </a:r>
          </a:p>
        </p:txBody>
      </p:sp>
    </p:spTree>
    <p:custDataLst>
      <p:tags r:id="rId1"/>
    </p:custData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8498" name="Rectangle 2"/>
          <p:cNvSpPr>
            <a:spLocks noGrp="1" noChangeArrowheads="1"/>
          </p:cNvSpPr>
          <p:nvPr>
            <p:ph type="title"/>
            <p:custDataLst>
              <p:tags r:id="rId2"/>
            </p:custDataLst>
          </p:nvPr>
        </p:nvSpPr>
        <p:spPr>
          <a:xfrm>
            <a:off x="762000" y="225425"/>
            <a:ext cx="8077200" cy="473075"/>
          </a:xfrm>
        </p:spPr>
        <p:txBody>
          <a:bodyPr rtlCol="0">
            <a:normAutofit fontScale="90000"/>
          </a:bodyPr>
          <a:lstStyle/>
          <a:p>
            <a:pPr eaLnBrk="1" fontAlgn="auto" hangingPunct="1">
              <a:spcAft>
                <a:spcPts val="0"/>
              </a:spcAft>
              <a:defRPr/>
            </a:pPr>
            <a:r>
              <a:rPr smtClean="0">
                <a:ea typeface="+mj-ea"/>
                <a:cs typeface="+mj-cs"/>
              </a:rPr>
              <a:t>Resources</a:t>
            </a:r>
          </a:p>
        </p:txBody>
      </p:sp>
      <p:sp>
        <p:nvSpPr>
          <p:cNvPr id="618499" name="Rectangle 3"/>
          <p:cNvSpPr>
            <a:spLocks noGrp="1" noChangeArrowheads="1"/>
          </p:cNvSpPr>
          <p:nvPr>
            <p:ph idx="1"/>
            <p:custDataLst>
              <p:tags r:id="rId3"/>
            </p:custDataLst>
          </p:nvPr>
        </p:nvSpPr>
        <p:spPr>
          <a:xfrm>
            <a:off x="762000" y="825500"/>
            <a:ext cx="8077200" cy="4445000"/>
          </a:xfrm>
        </p:spPr>
        <p:txBody>
          <a:bodyPr rtlCol="0">
            <a:normAutofit fontScale="70000" lnSpcReduction="20000"/>
          </a:bodyPr>
          <a:lstStyle/>
          <a:p>
            <a:pPr eaLnBrk="1" fontAlgn="auto" hangingPunct="1">
              <a:spcAft>
                <a:spcPts val="0"/>
              </a:spcAft>
              <a:buFont typeface="Arial" pitchFamily="34" charset="0"/>
              <a:buChar char="•"/>
              <a:defRPr/>
            </a:pPr>
            <a:r>
              <a:rPr lang="en-US" b="1" i="1" dirty="0" smtClean="0">
                <a:ea typeface="+mn-ea"/>
                <a:cs typeface="+mn-cs"/>
              </a:rPr>
              <a:t>Read </a:t>
            </a:r>
            <a:r>
              <a:rPr lang="en-US" b="1" i="1" dirty="0">
                <a:ea typeface="+mn-ea"/>
                <a:cs typeface="+mn-cs"/>
              </a:rPr>
              <a:t>about the history of American </a:t>
            </a:r>
            <a:r>
              <a:rPr lang="en-US" b="1" i="1" dirty="0" smtClean="0">
                <a:ea typeface="+mn-ea"/>
                <a:cs typeface="+mn-cs"/>
              </a:rPr>
              <a:t>journalism</a:t>
            </a:r>
            <a:endParaRPr lang="en-US" dirty="0">
              <a:ea typeface="+mn-ea"/>
              <a:cs typeface="+mn-cs"/>
            </a:endParaRPr>
          </a:p>
          <a:p>
            <a:pPr marL="0" indent="0" eaLnBrk="1" fontAlgn="auto" hangingPunct="1">
              <a:spcAft>
                <a:spcPts val="0"/>
              </a:spcAft>
              <a:buFont typeface="Arial" pitchFamily="34" charset="0"/>
              <a:buNone/>
              <a:defRPr/>
            </a:pPr>
            <a:r>
              <a:rPr lang="en-US" u="sng" dirty="0" smtClean="0">
                <a:ea typeface="+mn-ea"/>
                <a:cs typeface="+mn-cs"/>
                <a:hlinkClick r:id="rId6"/>
              </a:rPr>
              <a:t>http</a:t>
            </a:r>
            <a:r>
              <a:rPr lang="en-US" u="sng" dirty="0">
                <a:ea typeface="+mn-ea"/>
                <a:cs typeface="+mn-cs"/>
                <a:hlinkClick r:id="rId6"/>
              </a:rPr>
              <a:t>://ehub.journalism.ku.edu/history/1900/1900.html</a:t>
            </a:r>
            <a:endParaRPr lang="en-US" dirty="0">
              <a:ea typeface="+mn-ea"/>
              <a:cs typeface="+mn-cs"/>
            </a:endParaRPr>
          </a:p>
          <a:p>
            <a:pPr marL="0" indent="0" eaLnBrk="1" fontAlgn="auto" hangingPunct="1">
              <a:spcAft>
                <a:spcPts val="0"/>
              </a:spcAft>
              <a:buFont typeface="Arial" pitchFamily="34" charset="0"/>
              <a:buNone/>
              <a:defRPr/>
            </a:pPr>
            <a:endParaRPr lang="en-US" dirty="0">
              <a:ea typeface="+mn-ea"/>
              <a:cs typeface="+mn-cs"/>
            </a:endParaRPr>
          </a:p>
          <a:p>
            <a:pPr lvl="1" eaLnBrk="1" fontAlgn="auto" hangingPunct="1">
              <a:spcAft>
                <a:spcPts val="0"/>
              </a:spcAft>
              <a:buFont typeface="Arial" pitchFamily="34" charset="0"/>
              <a:buChar char="–"/>
              <a:defRPr/>
            </a:pPr>
            <a:r>
              <a:rPr lang="en-US" dirty="0">
                <a:ea typeface="+mn-ea"/>
              </a:rPr>
              <a:t>Part of a “blog” put together by University of Kansas undergraduate and graduate Journalism students that traces the history of American Journalism by decade beginning in 1900, through 1980.   Photographs and examples of journalistic styles that arose in response to social, political and diplomatic situations of each era.</a:t>
            </a:r>
          </a:p>
          <a:p>
            <a:pPr marL="0" indent="0" eaLnBrk="1" fontAlgn="auto" hangingPunct="1">
              <a:spcAft>
                <a:spcPts val="0"/>
              </a:spcAft>
              <a:buFont typeface="Arial" pitchFamily="34" charset="0"/>
              <a:buNone/>
              <a:defRPr/>
            </a:pPr>
            <a:r>
              <a:rPr lang="en-US" dirty="0">
                <a:ea typeface="+mn-ea"/>
                <a:cs typeface="+mn-cs"/>
              </a:rPr>
              <a:t> </a:t>
            </a:r>
          </a:p>
          <a:p>
            <a:pPr eaLnBrk="1" fontAlgn="auto" hangingPunct="1">
              <a:spcAft>
                <a:spcPts val="0"/>
              </a:spcAft>
              <a:buFont typeface="Arial" pitchFamily="34" charset="0"/>
              <a:buChar char="•"/>
              <a:defRPr/>
            </a:pPr>
            <a:r>
              <a:rPr lang="en-US" b="1" i="1" dirty="0">
                <a:ea typeface="+mn-ea"/>
                <a:cs typeface="+mn-cs"/>
              </a:rPr>
              <a:t>Join the Society of Professional </a:t>
            </a:r>
            <a:r>
              <a:rPr lang="en-US" b="1" i="1" dirty="0" smtClean="0">
                <a:ea typeface="+mn-ea"/>
                <a:cs typeface="+mn-cs"/>
              </a:rPr>
              <a:t>Journalists (as a student)</a:t>
            </a:r>
            <a:endParaRPr lang="en-US" dirty="0">
              <a:ea typeface="+mn-ea"/>
              <a:cs typeface="+mn-cs"/>
            </a:endParaRPr>
          </a:p>
          <a:p>
            <a:pPr marL="0" indent="0" eaLnBrk="1" fontAlgn="auto" hangingPunct="1">
              <a:spcAft>
                <a:spcPts val="0"/>
              </a:spcAft>
              <a:buFont typeface="Arial" pitchFamily="34" charset="0"/>
              <a:buNone/>
              <a:defRPr/>
            </a:pPr>
            <a:r>
              <a:rPr lang="en-US" u="sng" dirty="0">
                <a:ea typeface="+mn-ea"/>
                <a:cs typeface="+mn-cs"/>
                <a:hlinkClick r:id="rId7"/>
              </a:rPr>
              <a:t>http://www.spj.org/</a:t>
            </a:r>
            <a:endParaRPr lang="en-US" dirty="0">
              <a:ea typeface="+mn-ea"/>
              <a:cs typeface="+mn-cs"/>
            </a:endParaRPr>
          </a:p>
          <a:p>
            <a:pPr marL="0" indent="0" eaLnBrk="1" fontAlgn="auto" hangingPunct="1">
              <a:spcAft>
                <a:spcPts val="0"/>
              </a:spcAft>
              <a:buFont typeface="Arial" pitchFamily="34" charset="0"/>
              <a:buNone/>
              <a:defRPr/>
            </a:pPr>
            <a:endParaRPr lang="en-US" dirty="0">
              <a:ea typeface="+mn-ea"/>
              <a:cs typeface="+mn-cs"/>
            </a:endParaRPr>
          </a:p>
          <a:p>
            <a:pPr lvl="1" eaLnBrk="1" fontAlgn="auto" hangingPunct="1">
              <a:spcAft>
                <a:spcPts val="0"/>
              </a:spcAft>
              <a:buFont typeface="Arial" pitchFamily="34" charset="0"/>
              <a:buChar char="–"/>
              <a:defRPr/>
            </a:pPr>
            <a:r>
              <a:rPr lang="en-US" dirty="0">
                <a:ea typeface="+mn-ea"/>
              </a:rPr>
              <a:t>A respected informal association of professional journalists with the goal of maintaining the highest ethical and professional standards in journalism</a:t>
            </a:r>
            <a:r>
              <a:rPr lang="en-US" dirty="0" smtClean="0">
                <a:ea typeface="+mn-ea"/>
              </a:rPr>
              <a:t>.</a:t>
            </a:r>
            <a:endParaRPr lang="en-US" dirty="0">
              <a:ea typeface="+mn-ea"/>
            </a:endParaRPr>
          </a:p>
        </p:txBody>
      </p:sp>
    </p:spTree>
    <p:custDataLst>
      <p:tags r:id="rId1"/>
    </p:custData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8498" name="Rectangle 2"/>
          <p:cNvSpPr>
            <a:spLocks noGrp="1" noChangeArrowheads="1"/>
          </p:cNvSpPr>
          <p:nvPr>
            <p:ph type="title"/>
            <p:custDataLst>
              <p:tags r:id="rId2"/>
            </p:custDataLst>
          </p:nvPr>
        </p:nvSpPr>
        <p:spPr>
          <a:xfrm>
            <a:off x="762000" y="127000"/>
            <a:ext cx="8077200" cy="473075"/>
          </a:xfrm>
        </p:spPr>
        <p:txBody>
          <a:bodyPr rtlCol="0">
            <a:normAutofit fontScale="90000"/>
          </a:bodyPr>
          <a:lstStyle/>
          <a:p>
            <a:pPr eaLnBrk="1" fontAlgn="auto" hangingPunct="1">
              <a:spcAft>
                <a:spcPts val="0"/>
              </a:spcAft>
              <a:defRPr/>
            </a:pPr>
            <a:r>
              <a:rPr smtClean="0">
                <a:ea typeface="+mj-ea"/>
                <a:cs typeface="+mj-cs"/>
              </a:rPr>
              <a:t>Resources – The Pulitzer Prize</a:t>
            </a:r>
          </a:p>
        </p:txBody>
      </p:sp>
      <p:sp>
        <p:nvSpPr>
          <p:cNvPr id="618499" name="Rectangle 3"/>
          <p:cNvSpPr>
            <a:spLocks noGrp="1" noChangeArrowheads="1"/>
          </p:cNvSpPr>
          <p:nvPr>
            <p:ph idx="1"/>
            <p:custDataLst>
              <p:tags r:id="rId3"/>
            </p:custDataLst>
          </p:nvPr>
        </p:nvSpPr>
        <p:spPr>
          <a:xfrm>
            <a:off x="609600" y="698500"/>
            <a:ext cx="8382000" cy="4572000"/>
          </a:xfrm>
        </p:spPr>
        <p:txBody>
          <a:bodyPr rtlCol="0">
            <a:normAutofit fontScale="70000" lnSpcReduction="20000"/>
          </a:bodyPr>
          <a:lstStyle/>
          <a:p>
            <a:pPr eaLnBrk="1" fontAlgn="auto" hangingPunct="1">
              <a:spcAft>
                <a:spcPts val="0"/>
              </a:spcAft>
              <a:buFont typeface="Arial" pitchFamily="34" charset="0"/>
              <a:buChar char="•"/>
              <a:defRPr/>
            </a:pPr>
            <a:r>
              <a:rPr lang="en-US" dirty="0" smtClean="0">
                <a:ea typeface="+mn-ea"/>
                <a:cs typeface="+mn-cs"/>
              </a:rPr>
              <a:t>The Pulitzer Foundation awards the Prize every </a:t>
            </a:r>
            <a:r>
              <a:rPr lang="en-US" dirty="0">
                <a:ea typeface="+mn-ea"/>
                <a:cs typeface="+mn-cs"/>
              </a:rPr>
              <a:t>year for outstanding professional work in many specialty areas of Journalism.  </a:t>
            </a:r>
          </a:p>
          <a:p>
            <a:pPr marL="0" indent="0" eaLnBrk="1" fontAlgn="auto" hangingPunct="1">
              <a:spcAft>
                <a:spcPts val="0"/>
              </a:spcAft>
              <a:buFont typeface="Arial" pitchFamily="34" charset="0"/>
              <a:buNone/>
              <a:defRPr/>
            </a:pPr>
            <a:r>
              <a:rPr lang="en-US" u="sng" dirty="0">
                <a:ea typeface="+mn-ea"/>
                <a:cs typeface="+mn-cs"/>
                <a:hlinkClick r:id="rId6"/>
              </a:rPr>
              <a:t>http://www.pulitzer.org/awards/2011</a:t>
            </a:r>
            <a:endParaRPr lang="en-US" dirty="0">
              <a:ea typeface="+mn-ea"/>
              <a:cs typeface="+mn-cs"/>
            </a:endParaRPr>
          </a:p>
          <a:p>
            <a:pPr marL="0" indent="0" eaLnBrk="1" fontAlgn="auto" hangingPunct="1">
              <a:spcAft>
                <a:spcPts val="0"/>
              </a:spcAft>
              <a:buFont typeface="Arial" pitchFamily="34" charset="0"/>
              <a:buNone/>
              <a:defRPr/>
            </a:pPr>
            <a:endParaRPr lang="en-US" dirty="0">
              <a:ea typeface="+mn-ea"/>
              <a:cs typeface="+mn-cs"/>
            </a:endParaRPr>
          </a:p>
          <a:p>
            <a:pPr eaLnBrk="1" fontAlgn="auto" hangingPunct="1">
              <a:spcAft>
                <a:spcPts val="0"/>
              </a:spcAft>
              <a:buFont typeface="Arial" pitchFamily="34" charset="0"/>
              <a:buChar char="•"/>
              <a:defRPr/>
            </a:pPr>
            <a:r>
              <a:rPr lang="en-US" dirty="0">
                <a:ea typeface="+mn-ea"/>
                <a:cs typeface="+mn-cs"/>
              </a:rPr>
              <a:t>JOSEPH PULITZER (1847–1911)  Joseph Pulitzer was born in </a:t>
            </a:r>
            <a:r>
              <a:rPr lang="en-US" dirty="0" err="1">
                <a:ea typeface="+mn-ea"/>
                <a:cs typeface="+mn-cs"/>
              </a:rPr>
              <a:t>Mako</a:t>
            </a:r>
            <a:r>
              <a:rPr lang="en-US" dirty="0">
                <a:ea typeface="+mn-ea"/>
                <a:cs typeface="+mn-cs"/>
              </a:rPr>
              <a:t>, Hungary on April 10, 1847, the son of a wealthy grain merchant of </a:t>
            </a:r>
            <a:r>
              <a:rPr lang="en-US" dirty="0" smtClean="0">
                <a:ea typeface="+mn-ea"/>
                <a:cs typeface="+mn-cs"/>
              </a:rPr>
              <a:t>Jewish </a:t>
            </a:r>
            <a:r>
              <a:rPr lang="en-US" dirty="0">
                <a:ea typeface="+mn-ea"/>
                <a:cs typeface="+mn-cs"/>
              </a:rPr>
              <a:t>origin and a German mother who was a devout Roman Catholic</a:t>
            </a:r>
            <a:r>
              <a:rPr lang="en-US" dirty="0" smtClean="0">
                <a:ea typeface="+mn-ea"/>
                <a:cs typeface="+mn-cs"/>
              </a:rPr>
              <a:t>.  His </a:t>
            </a:r>
            <a:r>
              <a:rPr lang="en-US" dirty="0">
                <a:ea typeface="+mn-ea"/>
                <a:cs typeface="+mn-cs"/>
              </a:rPr>
              <a:t>younger brother, Albert, was trained for the priesthood but never attained it. The elder Pulitzer retired in Budapest and Joseph grew up and was educated there in private schools and by tutors.  Mr. </a:t>
            </a:r>
            <a:r>
              <a:rPr lang="en-US" dirty="0" smtClean="0">
                <a:ea typeface="+mn-ea"/>
                <a:cs typeface="+mn-cs"/>
              </a:rPr>
              <a:t>Pulitzer came to America and became </a:t>
            </a:r>
            <a:r>
              <a:rPr lang="en-US" dirty="0">
                <a:ea typeface="+mn-ea"/>
                <a:cs typeface="+mn-cs"/>
              </a:rPr>
              <a:t>a </a:t>
            </a:r>
            <a:r>
              <a:rPr lang="en-US" dirty="0" smtClean="0">
                <a:ea typeface="+mn-ea"/>
                <a:cs typeface="+mn-cs"/>
              </a:rPr>
              <a:t>newspaper </a:t>
            </a:r>
            <a:r>
              <a:rPr lang="en-US" dirty="0">
                <a:ea typeface="+mn-ea"/>
                <a:cs typeface="+mn-cs"/>
              </a:rPr>
              <a:t>publisher at the turn of the 20</a:t>
            </a:r>
            <a:r>
              <a:rPr lang="en-US" baseline="30000" dirty="0">
                <a:ea typeface="+mn-ea"/>
                <a:cs typeface="+mn-cs"/>
              </a:rPr>
              <a:t>th</a:t>
            </a:r>
            <a:r>
              <a:rPr lang="en-US" dirty="0">
                <a:ea typeface="+mn-ea"/>
                <a:cs typeface="+mn-cs"/>
              </a:rPr>
              <a:t> century. </a:t>
            </a:r>
            <a:endParaRPr lang="en-US" dirty="0" smtClean="0">
              <a:ea typeface="+mn-ea"/>
              <a:cs typeface="+mn-cs"/>
            </a:endParaRPr>
          </a:p>
          <a:p>
            <a:pPr marL="0" indent="0" eaLnBrk="1" fontAlgn="auto" hangingPunct="1">
              <a:spcAft>
                <a:spcPts val="0"/>
              </a:spcAft>
              <a:buFont typeface="Arial" pitchFamily="34" charset="0"/>
              <a:buNone/>
              <a:defRPr/>
            </a:pPr>
            <a:r>
              <a:rPr lang="en-US" u="sng" dirty="0" smtClean="0">
                <a:ea typeface="+mn-ea"/>
                <a:cs typeface="+mn-cs"/>
                <a:hlinkClick r:id="rId7"/>
              </a:rPr>
              <a:t>http</a:t>
            </a:r>
            <a:r>
              <a:rPr lang="en-US" u="sng" dirty="0">
                <a:ea typeface="+mn-ea"/>
                <a:cs typeface="+mn-cs"/>
                <a:hlinkClick r:id="rId7"/>
              </a:rPr>
              <a:t>://www.pulitzer.org/</a:t>
            </a:r>
            <a:r>
              <a:rPr lang="en-US" u="sng" dirty="0" smtClean="0">
                <a:ea typeface="+mn-ea"/>
                <a:cs typeface="+mn-cs"/>
                <a:hlinkClick r:id="rId7"/>
              </a:rPr>
              <a:t>biography</a:t>
            </a:r>
            <a:endParaRPr lang="en-US" dirty="0">
              <a:ea typeface="+mn-ea"/>
              <a:cs typeface="+mn-cs"/>
            </a:endParaRPr>
          </a:p>
        </p:txBody>
      </p:sp>
    </p:spTree>
    <p:custDataLst>
      <p:tags r:id="rId1"/>
    </p:custData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DVSECTIONID" val="yI2DOt6RzRcU51QxdhNewL"/>
</p:tagLst>
</file>

<file path=ppt/tags/tag2.xml><?xml version="1.0" encoding="utf-8"?>
<p:tagLst xmlns:a="http://schemas.openxmlformats.org/drawingml/2006/main" xmlns:r="http://schemas.openxmlformats.org/officeDocument/2006/relationships" xmlns:p="http://schemas.openxmlformats.org/presentationml/2006/main">
  <p:tag name="DVSHAPEID" val="HAGzTPKJNXuuOK4v20iPS7"/>
</p:tagLst>
</file>

<file path=ppt/tags/tag3.xml><?xml version="1.0" encoding="utf-8"?>
<p:tagLst xmlns:a="http://schemas.openxmlformats.org/drawingml/2006/main" xmlns:r="http://schemas.openxmlformats.org/officeDocument/2006/relationships" xmlns:p="http://schemas.openxmlformats.org/presentationml/2006/main">
  <p:tag name="DVSHAPEID" val="0uhWvCQomImT50qU5y4Znw"/>
</p:tagLst>
</file>

<file path=ppt/tags/tag4.xml><?xml version="1.0" encoding="utf-8"?>
<p:tagLst xmlns:a="http://schemas.openxmlformats.org/drawingml/2006/main" xmlns:r="http://schemas.openxmlformats.org/officeDocument/2006/relationships" xmlns:p="http://schemas.openxmlformats.org/presentationml/2006/main">
  <p:tag name="DVSECTIONID" val="7wNinuYvMzfZ5U1vBqhNhA"/>
</p:tagLst>
</file>

<file path=ppt/tags/tag5.xml><?xml version="1.0" encoding="utf-8"?>
<p:tagLst xmlns:a="http://schemas.openxmlformats.org/drawingml/2006/main" xmlns:r="http://schemas.openxmlformats.org/officeDocument/2006/relationships" xmlns:p="http://schemas.openxmlformats.org/presentationml/2006/main">
  <p:tag name="DVSHAPEID" val="O8O3IgLtryNrFUJ6b9lREq"/>
</p:tagLst>
</file>

<file path=ppt/tags/tag6.xml><?xml version="1.0" encoding="utf-8"?>
<p:tagLst xmlns:a="http://schemas.openxmlformats.org/drawingml/2006/main" xmlns:r="http://schemas.openxmlformats.org/officeDocument/2006/relationships" xmlns:p="http://schemas.openxmlformats.org/presentationml/2006/main">
  <p:tag name="DVSHAPEID" val="xiNleKja73hohXWjuz775t"/>
</p:tagLst>
</file>

<file path=ppt/tags/tag7.xml><?xml version="1.0" encoding="utf-8"?>
<p:tagLst xmlns:a="http://schemas.openxmlformats.org/drawingml/2006/main" xmlns:r="http://schemas.openxmlformats.org/officeDocument/2006/relationships" xmlns:p="http://schemas.openxmlformats.org/presentationml/2006/main">
  <p:tag name="DVSHAPEID" val="QQ6pMcljtk1MJ0De6E19Bq"/>
</p:tagLst>
</file>

<file path=ppt/tags/tag8.xml><?xml version="1.0" encoding="utf-8"?>
<p:tagLst xmlns:a="http://schemas.openxmlformats.org/drawingml/2006/main" xmlns:r="http://schemas.openxmlformats.org/officeDocument/2006/relationships" xmlns:p="http://schemas.openxmlformats.org/presentationml/2006/main">
  <p:tag name="DVSHAPEID" val="pSbIsX2HQuOqjOBqXA0jcY"/>
</p:tagLst>
</file>

<file path=ppt/tags/tag9.xml><?xml version="1.0" encoding="utf-8"?>
<p:tagLst xmlns:a="http://schemas.openxmlformats.org/drawingml/2006/main" xmlns:r="http://schemas.openxmlformats.org/officeDocument/2006/relationships" xmlns:p="http://schemas.openxmlformats.org/presentationml/2006/main">
  <p:tag name="DVSHAPEID" val="pSbIsX2HQuOqjOBqXA0jcY"/>
</p:tagLst>
</file>

<file path=ppt/tags/tag10.xml><?xml version="1.0" encoding="utf-8"?>
<p:tagLst xmlns:a="http://schemas.openxmlformats.org/drawingml/2006/main" xmlns:r="http://schemas.openxmlformats.org/officeDocument/2006/relationships" xmlns:p="http://schemas.openxmlformats.org/presentationml/2006/main">
  <p:tag name="DVSHAPEID" val="pSbIsX2HQuOqjOBqXA0jcY"/>
</p:tagLst>
</file>

<file path=ppt/tags/tag11.xml><?xml version="1.0" encoding="utf-8"?>
<p:tagLst xmlns:a="http://schemas.openxmlformats.org/drawingml/2006/main" xmlns:r="http://schemas.openxmlformats.org/officeDocument/2006/relationships" xmlns:p="http://schemas.openxmlformats.org/presentationml/2006/main">
  <p:tag name="DVSHAPEID" val="pSbIsX2HQuOqjOBqXA0jcY"/>
</p:tagLst>
</file>

<file path=ppt/tags/tag12.xml><?xml version="1.0" encoding="utf-8"?>
<p:tagLst xmlns:a="http://schemas.openxmlformats.org/drawingml/2006/main" xmlns:r="http://schemas.openxmlformats.org/officeDocument/2006/relationships" xmlns:p="http://schemas.openxmlformats.org/presentationml/2006/main">
  <p:tag name="DVSHAPEID" val="pSbIsX2HQuOqjOBqXA0jcY"/>
</p:tagLst>
</file>

<file path=ppt/tags/tag13.xml><?xml version="1.0" encoding="utf-8"?>
<p:tagLst xmlns:a="http://schemas.openxmlformats.org/drawingml/2006/main" xmlns:r="http://schemas.openxmlformats.org/officeDocument/2006/relationships" xmlns:p="http://schemas.openxmlformats.org/presentationml/2006/main">
  <p:tag name="DVSHAPEID" val="O8O3IgLtryNrFUJ6b9lREq"/>
</p:tagLst>
</file>

<file path=ppt/tags/tag14.xml><?xml version="1.0" encoding="utf-8"?>
<p:tagLst xmlns:a="http://schemas.openxmlformats.org/drawingml/2006/main" xmlns:r="http://schemas.openxmlformats.org/officeDocument/2006/relationships" xmlns:p="http://schemas.openxmlformats.org/presentationml/2006/main">
  <p:tag name="DVSHAPEID" val="O8O3IgLtryNrFUJ6b9lREq"/>
</p:tagLst>
</file>

<file path=ppt/tags/tag15.xml><?xml version="1.0" encoding="utf-8"?>
<p:tagLst xmlns:a="http://schemas.openxmlformats.org/drawingml/2006/main" xmlns:r="http://schemas.openxmlformats.org/officeDocument/2006/relationships" xmlns:p="http://schemas.openxmlformats.org/presentationml/2006/main">
  <p:tag name="DVSHAPEID" val="O8O3IgLtryNrFUJ6b9lREq"/>
</p:tagLst>
</file>

<file path=ppt/tags/tag16.xml><?xml version="1.0" encoding="utf-8"?>
<p:tagLst xmlns:a="http://schemas.openxmlformats.org/drawingml/2006/main" xmlns:r="http://schemas.openxmlformats.org/officeDocument/2006/relationships" xmlns:p="http://schemas.openxmlformats.org/presentationml/2006/main">
  <p:tag name="DVSHAPEID" val="pSbIsX2HQuOqjOBqXA0jcY"/>
</p:tagLst>
</file>

<file path=ppt/tags/tag17.xml><?xml version="1.0" encoding="utf-8"?>
<p:tagLst xmlns:a="http://schemas.openxmlformats.org/drawingml/2006/main" xmlns:r="http://schemas.openxmlformats.org/officeDocument/2006/relationships" xmlns:p="http://schemas.openxmlformats.org/presentationml/2006/main">
  <p:tag name="DVSECTIONID" val="bORDfvhHahmpDFmvtYCcVK"/>
</p:tagLst>
</file>

<file path=ppt/tags/tag18.xml><?xml version="1.0" encoding="utf-8"?>
<p:tagLst xmlns:a="http://schemas.openxmlformats.org/drawingml/2006/main" xmlns:r="http://schemas.openxmlformats.org/officeDocument/2006/relationships" xmlns:p="http://schemas.openxmlformats.org/presentationml/2006/main">
  <p:tag name="DVSECTIONID" val="7wNinuYvMzfZ5U1vBqhNhA"/>
</p:tagLst>
</file>

<file path=ppt/tags/tag19.xml><?xml version="1.0" encoding="utf-8"?>
<p:tagLst xmlns:a="http://schemas.openxmlformats.org/drawingml/2006/main" xmlns:r="http://schemas.openxmlformats.org/officeDocument/2006/relationships" xmlns:p="http://schemas.openxmlformats.org/presentationml/2006/main">
  <p:tag name="DVSHAPEID" val="Ix8rhPVNC2ZkJsgYQvjtVW"/>
</p:tagLst>
</file>

<file path=ppt/tags/tag20.xml><?xml version="1.0" encoding="utf-8"?>
<p:tagLst xmlns:a="http://schemas.openxmlformats.org/drawingml/2006/main" xmlns:r="http://schemas.openxmlformats.org/officeDocument/2006/relationships" xmlns:p="http://schemas.openxmlformats.org/presentationml/2006/main">
  <p:tag name="DVSHAPEID" val="O8O3IgLtryNrFUJ6b9lREq"/>
</p:tagLst>
</file>

<file path=ppt/tags/tag21.xml><?xml version="1.0" encoding="utf-8"?>
<p:tagLst xmlns:a="http://schemas.openxmlformats.org/drawingml/2006/main" xmlns:r="http://schemas.openxmlformats.org/officeDocument/2006/relationships" xmlns:p="http://schemas.openxmlformats.org/presentationml/2006/main">
  <p:tag name="DVSHAPEID" val="xiNleKja73hohXWjuz775t"/>
</p:tagLst>
</file>

<file path=ppt/tags/tag22.xml><?xml version="1.0" encoding="utf-8"?>
<p:tagLst xmlns:a="http://schemas.openxmlformats.org/drawingml/2006/main" xmlns:r="http://schemas.openxmlformats.org/officeDocument/2006/relationships" xmlns:p="http://schemas.openxmlformats.org/presentationml/2006/main">
  <p:tag name="DVSHAPEID" val="pSbIsX2HQuOqjOBqXA0jcY"/>
</p:tagLst>
</file>

<file path=ppt/tags/tag23.xml><?xml version="1.0" encoding="utf-8"?>
<p:tagLst xmlns:a="http://schemas.openxmlformats.org/drawingml/2006/main" xmlns:r="http://schemas.openxmlformats.org/officeDocument/2006/relationships" xmlns:p="http://schemas.openxmlformats.org/presentationml/2006/main">
  <p:tag name="DVSHAPEID" val="QQ6pMcljtk1MJ0De6E19Bq"/>
</p:tagLst>
</file>

<file path=ppt/tags/tag24.xml><?xml version="1.0" encoding="utf-8"?>
<p:tagLst xmlns:a="http://schemas.openxmlformats.org/drawingml/2006/main" xmlns:r="http://schemas.openxmlformats.org/officeDocument/2006/relationships" xmlns:p="http://schemas.openxmlformats.org/presentationml/2006/main">
  <p:tag name="DVSHAPEID" val="QQ6pMcljtk1MJ0De6E19Bq"/>
</p:tagLst>
</file>

<file path=ppt/tags/tag25.xml><?xml version="1.0" encoding="utf-8"?>
<p:tagLst xmlns:a="http://schemas.openxmlformats.org/drawingml/2006/main" xmlns:r="http://schemas.openxmlformats.org/officeDocument/2006/relationships" xmlns:p="http://schemas.openxmlformats.org/presentationml/2006/main">
  <p:tag name="DVSECTIONID" val="7wNinuYvMzfZ5U1vBqhNhA"/>
</p:tagLst>
</file>

<file path=ppt/tags/tag26.xml><?xml version="1.0" encoding="utf-8"?>
<p:tagLst xmlns:a="http://schemas.openxmlformats.org/drawingml/2006/main" xmlns:r="http://schemas.openxmlformats.org/officeDocument/2006/relationships" xmlns:p="http://schemas.openxmlformats.org/presentationml/2006/main">
  <p:tag name="DVSHAPEID" val="Ix8rhPVNC2ZkJsgYQvjtVW"/>
</p:tagLst>
</file>

<file path=ppt/tags/tag27.xml><?xml version="1.0" encoding="utf-8"?>
<p:tagLst xmlns:a="http://schemas.openxmlformats.org/drawingml/2006/main" xmlns:r="http://schemas.openxmlformats.org/officeDocument/2006/relationships" xmlns:p="http://schemas.openxmlformats.org/presentationml/2006/main">
  <p:tag name="DVSHAPEID" val="O8O3IgLtryNrFUJ6b9lREq"/>
</p:tagLst>
</file>

<file path=ppt/tags/tag28.xml><?xml version="1.0" encoding="utf-8"?>
<p:tagLst xmlns:a="http://schemas.openxmlformats.org/drawingml/2006/main" xmlns:r="http://schemas.openxmlformats.org/officeDocument/2006/relationships" xmlns:p="http://schemas.openxmlformats.org/presentationml/2006/main">
  <p:tag name="DVSHAPEID" val="xiNleKja73hohXWjuz775t"/>
</p:tagLst>
</file>

<file path=ppt/tags/tag29.xml><?xml version="1.0" encoding="utf-8"?>
<p:tagLst xmlns:a="http://schemas.openxmlformats.org/drawingml/2006/main" xmlns:r="http://schemas.openxmlformats.org/officeDocument/2006/relationships" xmlns:p="http://schemas.openxmlformats.org/presentationml/2006/main">
  <p:tag name="DVSHAPEID" val="QQ6pMcljtk1MJ0De6E19Bq"/>
</p:tagLst>
</file>

<file path=ppt/tags/tag30.xml><?xml version="1.0" encoding="utf-8"?>
<p:tagLst xmlns:a="http://schemas.openxmlformats.org/drawingml/2006/main" xmlns:r="http://schemas.openxmlformats.org/officeDocument/2006/relationships" xmlns:p="http://schemas.openxmlformats.org/presentationml/2006/main">
  <p:tag name="DVSHAPEID" val="QQ6pMcljtk1MJ0De6E19Bq"/>
</p:tagLst>
</file>

<file path=ppt/tags/tag31.xml><?xml version="1.0" encoding="utf-8"?>
<p:tagLst xmlns:a="http://schemas.openxmlformats.org/drawingml/2006/main" xmlns:r="http://schemas.openxmlformats.org/officeDocument/2006/relationships" xmlns:p="http://schemas.openxmlformats.org/presentationml/2006/main">
  <p:tag name="DVSECTIONID" val="ezdaKHeWyBnZyZ2cDqRSoa"/>
</p:tagLst>
</file>

<file path=ppt/tags/tag32.xml><?xml version="1.0" encoding="utf-8"?>
<p:tagLst xmlns:a="http://schemas.openxmlformats.org/drawingml/2006/main" xmlns:r="http://schemas.openxmlformats.org/officeDocument/2006/relationships" xmlns:p="http://schemas.openxmlformats.org/presentationml/2006/main">
  <p:tag name="DVSHAPEID" val="LRMR96J2MVd0CGe2e5htjk"/>
</p:tagLst>
</file>

<file path=ppt/tags/tag33.xml><?xml version="1.0" encoding="utf-8"?>
<p:tagLst xmlns:a="http://schemas.openxmlformats.org/drawingml/2006/main" xmlns:r="http://schemas.openxmlformats.org/officeDocument/2006/relationships" xmlns:p="http://schemas.openxmlformats.org/presentationml/2006/main">
  <p:tag name="DVSECTIONID" val="7wNinuYvMzfZ5U1vBqhNhA"/>
</p:tagLst>
</file>

<file path=ppt/tags/tag34.xml><?xml version="1.0" encoding="utf-8"?>
<p:tagLst xmlns:a="http://schemas.openxmlformats.org/drawingml/2006/main" xmlns:r="http://schemas.openxmlformats.org/officeDocument/2006/relationships" xmlns:p="http://schemas.openxmlformats.org/presentationml/2006/main">
  <p:tag name="DVSHAPEID" val="397Sh4Wf3q9VkhYZEnvozL"/>
</p:tagLst>
</file>

<file path=ppt/tags/tag35.xml><?xml version="1.0" encoding="utf-8"?>
<p:tagLst xmlns:a="http://schemas.openxmlformats.org/drawingml/2006/main" xmlns:r="http://schemas.openxmlformats.org/officeDocument/2006/relationships" xmlns:p="http://schemas.openxmlformats.org/presentationml/2006/main">
  <p:tag name="DVSHAPEID" val="b7YHL0AN4yxWP6rbpeJiil"/>
</p:tagLst>
</file>

<file path=ppt/tags/tag36.xml><?xml version="1.0" encoding="utf-8"?>
<p:tagLst xmlns:a="http://schemas.openxmlformats.org/drawingml/2006/main" xmlns:r="http://schemas.openxmlformats.org/officeDocument/2006/relationships" xmlns:p="http://schemas.openxmlformats.org/presentationml/2006/main">
  <p:tag name="DVSHAPEID" val="V8QIQoYhKAdhY0TAjVFglB"/>
</p:tagLst>
</file>

<file path=ppt/tags/tag37.xml><?xml version="1.0" encoding="utf-8"?>
<p:tagLst xmlns:a="http://schemas.openxmlformats.org/drawingml/2006/main" xmlns:r="http://schemas.openxmlformats.org/officeDocument/2006/relationships" xmlns:p="http://schemas.openxmlformats.org/presentationml/2006/main">
  <p:tag name="DVSHAPEID" val="onsRxtYgFhsQbQR2acPMNW"/>
</p:tagLst>
</file>

<file path=ppt/tags/tag38.xml><?xml version="1.0" encoding="utf-8"?>
<p:tagLst xmlns:a="http://schemas.openxmlformats.org/drawingml/2006/main" xmlns:r="http://schemas.openxmlformats.org/officeDocument/2006/relationships" xmlns:p="http://schemas.openxmlformats.org/presentationml/2006/main">
  <p:tag name="DVSHAPEID" val="Ix8rhPVNC2ZkJsgYQvjtVW"/>
</p:tagLst>
</file>

<file path=ppt/tags/tag39.xml><?xml version="1.0" encoding="utf-8"?>
<p:tagLst xmlns:a="http://schemas.openxmlformats.org/drawingml/2006/main" xmlns:r="http://schemas.openxmlformats.org/officeDocument/2006/relationships" xmlns:p="http://schemas.openxmlformats.org/presentationml/2006/main">
  <p:tag name="DVSHAPEID" val="O8O3IgLtryNrFUJ6b9lREq"/>
</p:tagLst>
</file>

<file path=ppt/tags/tag40.xml><?xml version="1.0" encoding="utf-8"?>
<p:tagLst xmlns:a="http://schemas.openxmlformats.org/drawingml/2006/main" xmlns:r="http://schemas.openxmlformats.org/officeDocument/2006/relationships" xmlns:p="http://schemas.openxmlformats.org/presentationml/2006/main">
  <p:tag name="DVSHAPEID" val="xiNleKja73hohXWjuz775t"/>
</p:tagLst>
</file>

<file path=ppt/tags/tag41.xml><?xml version="1.0" encoding="utf-8"?>
<p:tagLst xmlns:a="http://schemas.openxmlformats.org/drawingml/2006/main" xmlns:r="http://schemas.openxmlformats.org/officeDocument/2006/relationships" xmlns:p="http://schemas.openxmlformats.org/presentationml/2006/main">
  <p:tag name="DVSHAPEID" val="pSbIsX2HQuOqjOBqXA0jcY"/>
</p:tagLst>
</file>

<file path=ppt/tags/tag42.xml><?xml version="1.0" encoding="utf-8"?>
<p:tagLst xmlns:a="http://schemas.openxmlformats.org/drawingml/2006/main" xmlns:r="http://schemas.openxmlformats.org/officeDocument/2006/relationships" xmlns:p="http://schemas.openxmlformats.org/presentationml/2006/main">
  <p:tag name="DVSHAPEID" val="QQ6pMcljtk1MJ0De6E19Bq"/>
</p:tagLst>
</file>

<file path=ppt/tags/tag43.xml><?xml version="1.0" encoding="utf-8"?>
<p:tagLst xmlns:a="http://schemas.openxmlformats.org/drawingml/2006/main" xmlns:r="http://schemas.openxmlformats.org/officeDocument/2006/relationships" xmlns:p="http://schemas.openxmlformats.org/presentationml/2006/main">
  <p:tag name="DVSECTIONID" val="7wNinuYvMzfZ5U1vBqhNhA"/>
</p:tagLst>
</file>

<file path=ppt/tags/tag44.xml><?xml version="1.0" encoding="utf-8"?>
<p:tagLst xmlns:a="http://schemas.openxmlformats.org/drawingml/2006/main" xmlns:r="http://schemas.openxmlformats.org/officeDocument/2006/relationships" xmlns:p="http://schemas.openxmlformats.org/presentationml/2006/main">
  <p:tag name="DVSHAPEID" val="xiNleKja73hohXWjuz775t"/>
</p:tagLst>
</file>

<file path=ppt/tags/tag45.xml><?xml version="1.0" encoding="utf-8"?>
<p:tagLst xmlns:a="http://schemas.openxmlformats.org/drawingml/2006/main" xmlns:r="http://schemas.openxmlformats.org/officeDocument/2006/relationships" xmlns:p="http://schemas.openxmlformats.org/presentationml/2006/main">
  <p:tag name="DVSHAPEID" val="QQ6pMcljtk1MJ0De6E19Bq"/>
</p:tagLst>
</file>

<file path=ppt/tags/tag46.xml><?xml version="1.0" encoding="utf-8"?>
<p:tagLst xmlns:a="http://schemas.openxmlformats.org/drawingml/2006/main" xmlns:r="http://schemas.openxmlformats.org/officeDocument/2006/relationships" xmlns:p="http://schemas.openxmlformats.org/presentationml/2006/main">
  <p:tag name="DVSECTIONID" val="HsVeI2TwAzQM9S4tQjLvMM"/>
</p:tagLst>
</file>

<file path=ppt/tags/tag47.xml><?xml version="1.0" encoding="utf-8"?>
<p:tagLst xmlns:a="http://schemas.openxmlformats.org/drawingml/2006/main" xmlns:r="http://schemas.openxmlformats.org/officeDocument/2006/relationships" xmlns:p="http://schemas.openxmlformats.org/presentationml/2006/main">
  <p:tag name="DVSECTIONID" val="Unk8vjtC9q0JAXtyxsX2O5"/>
</p:tagLst>
</file>

<file path=ppt/tags/tag48.xml><?xml version="1.0" encoding="utf-8"?>
<p:tagLst xmlns:a="http://schemas.openxmlformats.org/drawingml/2006/main" xmlns:r="http://schemas.openxmlformats.org/officeDocument/2006/relationships" xmlns:p="http://schemas.openxmlformats.org/presentationml/2006/main">
  <p:tag name="DVSHAPEID" val="Rcuf4iZwLgLEPe9Eifdx3u"/>
</p:tagLst>
</file>

<file path=ppt/tags/tag49.xml><?xml version="1.0" encoding="utf-8"?>
<p:tagLst xmlns:a="http://schemas.openxmlformats.org/drawingml/2006/main" xmlns:r="http://schemas.openxmlformats.org/officeDocument/2006/relationships" xmlns:p="http://schemas.openxmlformats.org/presentationml/2006/main">
  <p:tag name="DVSHAPEID" val="uzParF19LzvJyR9qw266In"/>
</p:tagLst>
</file>

<file path=ppt/tags/tag50.xml><?xml version="1.0" encoding="utf-8"?>
<p:tagLst xmlns:a="http://schemas.openxmlformats.org/drawingml/2006/main" xmlns:r="http://schemas.openxmlformats.org/officeDocument/2006/relationships" xmlns:p="http://schemas.openxmlformats.org/presentationml/2006/main">
  <p:tag name="DVSECTIONID" val="ezdaKHeWyBnZyZ2cDqRSoa"/>
</p:tagLst>
</file>

<file path=ppt/tags/tag51.xml><?xml version="1.0" encoding="utf-8"?>
<p:tagLst xmlns:a="http://schemas.openxmlformats.org/drawingml/2006/main" xmlns:r="http://schemas.openxmlformats.org/officeDocument/2006/relationships" xmlns:p="http://schemas.openxmlformats.org/presentationml/2006/main">
  <p:tag name="DVSHAPEID" val="LRMR96J2MVd0CGe2e5htjk"/>
</p:tagLst>
</file>

<file path=ppt/tags/tag52.xml><?xml version="1.0" encoding="utf-8"?>
<p:tagLst xmlns:a="http://schemas.openxmlformats.org/drawingml/2006/main" xmlns:r="http://schemas.openxmlformats.org/officeDocument/2006/relationships" xmlns:p="http://schemas.openxmlformats.org/presentationml/2006/main">
  <p:tag name="DVSECTIONID" val="OOKFAmQ6LnTdkKqqzhwoax"/>
</p:tagLst>
</file>

<file path=ppt/tags/tag53.xml><?xml version="1.0" encoding="utf-8"?>
<p:tagLst xmlns:a="http://schemas.openxmlformats.org/drawingml/2006/main" xmlns:r="http://schemas.openxmlformats.org/officeDocument/2006/relationships" xmlns:p="http://schemas.openxmlformats.org/presentationml/2006/main">
  <p:tag name="DVSHAPEID" val="XuPQogmzKvTp1YV9ymQ2ZW"/>
</p:tagLst>
</file>

<file path=ppt/tags/tag54.xml><?xml version="1.0" encoding="utf-8"?>
<p:tagLst xmlns:a="http://schemas.openxmlformats.org/drawingml/2006/main" xmlns:r="http://schemas.openxmlformats.org/officeDocument/2006/relationships" xmlns:p="http://schemas.openxmlformats.org/presentationml/2006/main">
  <p:tag name="DVSHAPEID" val="S8Cm1higbyIl35Abad2Rjv"/>
</p:tagLst>
</file>

<file path=ppt/tags/tag55.xml><?xml version="1.0" encoding="utf-8"?>
<p:tagLst xmlns:a="http://schemas.openxmlformats.org/drawingml/2006/main" xmlns:r="http://schemas.openxmlformats.org/officeDocument/2006/relationships" xmlns:p="http://schemas.openxmlformats.org/presentationml/2006/main">
  <p:tag name="DVSECTIONID" val="OOKFAmQ6LnTdkKqqzhwoax"/>
</p:tagLst>
</file>

<file path=ppt/tags/tag56.xml><?xml version="1.0" encoding="utf-8"?>
<p:tagLst xmlns:a="http://schemas.openxmlformats.org/drawingml/2006/main" xmlns:r="http://schemas.openxmlformats.org/officeDocument/2006/relationships" xmlns:p="http://schemas.openxmlformats.org/presentationml/2006/main">
  <p:tag name="DVSHAPEID" val="XuPQogmzKvTp1YV9ymQ2ZW"/>
</p:tagLst>
</file>

<file path=ppt/tags/tag57.xml><?xml version="1.0" encoding="utf-8"?>
<p:tagLst xmlns:a="http://schemas.openxmlformats.org/drawingml/2006/main" xmlns:r="http://schemas.openxmlformats.org/officeDocument/2006/relationships" xmlns:p="http://schemas.openxmlformats.org/presentationml/2006/main">
  <p:tag name="DVSHAPEID" val="S8Cm1higbyIl35Abad2Rjv"/>
</p:tagLst>
</file>

<file path=ppt/theme/theme1.xml><?xml version="1.0" encoding="utf-8"?>
<a:theme xmlns:a="http://schemas.openxmlformats.org/drawingml/2006/main" name="Training New Employees">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1347</Words>
  <Application>Microsoft Macintosh PowerPoint</Application>
  <PresentationFormat>On-screen Show (16:10)</PresentationFormat>
  <Paragraphs>243</Paragraphs>
  <Slides>32</Slides>
  <Notes>29</Notes>
  <HiddenSlides>0</HiddenSlides>
  <MMClips>5</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Training New Employees</vt:lpstr>
      <vt:lpstr>Journalism: Or, “Is that Really True?”</vt:lpstr>
      <vt:lpstr>Today’s Talk:  Overview </vt:lpstr>
      <vt:lpstr>PowerPoint Presentation</vt:lpstr>
      <vt:lpstr>PowerPoint Presentation</vt:lpstr>
      <vt:lpstr>PowerPoint Presentation</vt:lpstr>
      <vt:lpstr>Should you believe the "news media"?</vt:lpstr>
      <vt:lpstr>Reporters</vt:lpstr>
      <vt:lpstr>PowerPoint Presentation</vt:lpstr>
      <vt:lpstr>Has Journalism changed?</vt:lpstr>
      <vt:lpstr>Has Journalism changed?</vt:lpstr>
      <vt:lpstr>Has Journalism changed?</vt:lpstr>
      <vt:lpstr>Reaching the audience.</vt:lpstr>
      <vt:lpstr>Receiving the message.</vt:lpstr>
      <vt:lpstr>“What is truth”</vt:lpstr>
      <vt:lpstr>Careful what you read and hear.</vt:lpstr>
      <vt:lpstr>Careful what you say.</vt:lpstr>
      <vt:lpstr>THE FBI AND UFOs</vt:lpstr>
      <vt:lpstr>THE FBI AND UFOs</vt:lpstr>
      <vt:lpstr>THE FBI AND UFOs</vt:lpstr>
      <vt:lpstr>PowerPoint Presentation</vt:lpstr>
      <vt:lpstr>“What is truth”</vt:lpstr>
      <vt:lpstr>The future of journalism?</vt:lpstr>
      <vt:lpstr>Questions?</vt:lpstr>
      <vt:lpstr>Working Toward Mastery</vt:lpstr>
      <vt:lpstr>Mastery</vt:lpstr>
      <vt:lpstr>PowerPoint Presentation</vt:lpstr>
      <vt:lpstr>DON’T LET YOUTH HOLD YOU BACK</vt:lpstr>
      <vt:lpstr>PowerPoint Presentation</vt:lpstr>
      <vt:lpstr>Summary</vt:lpstr>
      <vt:lpstr>Questions?</vt:lpstr>
      <vt:lpstr>Resources</vt:lpstr>
      <vt:lpstr>Resources – The Pulitzer Prize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2010-02-01T21:33:28Z</dcterms:created>
  <dcterms:modified xsi:type="dcterms:W3CDTF">2013-11-14T21:38:06Z</dcterms:modified>
</cp:coreProperties>
</file>